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6" r:id="rId5"/>
    <p:sldMasterId id="2147483708" r:id="rId6"/>
  </p:sldMasterIdLst>
  <p:notesMasterIdLst>
    <p:notesMasterId r:id="rId41"/>
  </p:notesMasterIdLst>
  <p:sldIdLst>
    <p:sldId id="257" r:id="rId7"/>
    <p:sldId id="688" r:id="rId8"/>
    <p:sldId id="727" r:id="rId9"/>
    <p:sldId id="741" r:id="rId10"/>
    <p:sldId id="730" r:id="rId11"/>
    <p:sldId id="742" r:id="rId12"/>
    <p:sldId id="737" r:id="rId13"/>
    <p:sldId id="724" r:id="rId14"/>
    <p:sldId id="702" r:id="rId15"/>
    <p:sldId id="728" r:id="rId16"/>
    <p:sldId id="729" r:id="rId17"/>
    <p:sldId id="725" r:id="rId18"/>
    <p:sldId id="721" r:id="rId19"/>
    <p:sldId id="720" r:id="rId20"/>
    <p:sldId id="722" r:id="rId21"/>
    <p:sldId id="719" r:id="rId22"/>
    <p:sldId id="685" r:id="rId23"/>
    <p:sldId id="700" r:id="rId24"/>
    <p:sldId id="718" r:id="rId25"/>
    <p:sldId id="276" r:id="rId26"/>
    <p:sldId id="277" r:id="rId27"/>
    <p:sldId id="278" r:id="rId28"/>
    <p:sldId id="280" r:id="rId29"/>
    <p:sldId id="738" r:id="rId30"/>
    <p:sldId id="285" r:id="rId31"/>
    <p:sldId id="739" r:id="rId32"/>
    <p:sldId id="740" r:id="rId33"/>
    <p:sldId id="292" r:id="rId34"/>
    <p:sldId id="273" r:id="rId35"/>
    <p:sldId id="716" r:id="rId36"/>
    <p:sldId id="715" r:id="rId37"/>
    <p:sldId id="677" r:id="rId38"/>
    <p:sldId id="726" r:id="rId39"/>
    <p:sldId id="26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7D806"/>
    <a:srgbClr val="CE0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0CAC34-DA9D-8849-A73E-1F7BFE95FFB3}" v="174" dt="2024-09-12T14:42:51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/>
    <p:restoredTop sz="88032"/>
  </p:normalViewPr>
  <p:slideViewPr>
    <p:cSldViewPr snapToGrid="0">
      <p:cViewPr varScale="1">
        <p:scale>
          <a:sx n="176" d="100"/>
          <a:sy n="176" d="100"/>
        </p:scale>
        <p:origin x="1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BB297-1E30-429D-8F9A-475A067C75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B146472-0EE7-4C2B-A2A7-24A52EECAA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baseline="0"/>
            <a:t>The Town is legally obligated to address complaints and potential policy violations.</a:t>
          </a:r>
          <a:endParaRPr lang="en-US" sz="1600">
            <a:solidFill>
              <a:srgbClr val="FF0000"/>
            </a:solidFill>
          </a:endParaRPr>
        </a:p>
      </dgm:t>
    </dgm:pt>
    <dgm:pt modelId="{296653E0-9BA4-44A8-9BF4-305A45CC6CF3}" type="parTrans" cxnId="{A5CFCD8D-4C9B-4F97-89BE-D87D6D5222A7}">
      <dgm:prSet/>
      <dgm:spPr/>
      <dgm:t>
        <a:bodyPr/>
        <a:lstStyle/>
        <a:p>
          <a:endParaRPr lang="en-US"/>
        </a:p>
      </dgm:t>
    </dgm:pt>
    <dgm:pt modelId="{AEF977C6-F838-4073-9A6A-CE8E7D2BA72E}" type="sibTrans" cxnId="{A5CFCD8D-4C9B-4F97-89BE-D87D6D5222A7}">
      <dgm:prSet/>
      <dgm:spPr/>
      <dgm:t>
        <a:bodyPr/>
        <a:lstStyle/>
        <a:p>
          <a:endParaRPr lang="en-US"/>
        </a:p>
      </dgm:t>
    </dgm:pt>
    <dgm:pt modelId="{29E5533E-8551-421C-8742-625F23B84C6A}">
      <dgm:prSet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en-US" b="1" i="0" baseline="0">
              <a:solidFill>
                <a:schemeClr val="tx1"/>
              </a:solidFill>
            </a:rPr>
            <a:t>Board and committee members must make the Town aware of  any allegations of harassment or discrimination.</a:t>
          </a:r>
          <a:endParaRPr lang="en-US">
            <a:solidFill>
              <a:schemeClr val="tx1"/>
            </a:solidFill>
          </a:endParaRPr>
        </a:p>
      </dgm:t>
    </dgm:pt>
    <dgm:pt modelId="{657CBC1F-513D-4BDF-92D5-FD9F09434444}" type="parTrans" cxnId="{F6C3664E-6452-4C12-B03B-D3DA9BB5444C}">
      <dgm:prSet/>
      <dgm:spPr/>
      <dgm:t>
        <a:bodyPr/>
        <a:lstStyle/>
        <a:p>
          <a:endParaRPr lang="en-US"/>
        </a:p>
      </dgm:t>
    </dgm:pt>
    <dgm:pt modelId="{512E97AA-0B9D-4458-9DA7-A796A170A07D}" type="sibTrans" cxnId="{F6C3664E-6452-4C12-B03B-D3DA9BB5444C}">
      <dgm:prSet/>
      <dgm:spPr/>
      <dgm:t>
        <a:bodyPr/>
        <a:lstStyle/>
        <a:p>
          <a:endParaRPr lang="en-US"/>
        </a:p>
      </dgm:t>
    </dgm:pt>
    <dgm:pt modelId="{3B2969C9-6E5B-4A22-816C-5D30CF69F4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Refer to Human Resources and/or the Town Manager's Office to investigate and take appropriate action.</a:t>
          </a:r>
        </a:p>
      </dgm:t>
    </dgm:pt>
    <dgm:pt modelId="{3BD75280-788B-4B7B-BC8E-FD8085CE746D}" type="parTrans" cxnId="{9E74833D-5465-4FC5-B333-5C413D80DA9D}">
      <dgm:prSet/>
      <dgm:spPr/>
      <dgm:t>
        <a:bodyPr/>
        <a:lstStyle/>
        <a:p>
          <a:endParaRPr lang="en-US"/>
        </a:p>
      </dgm:t>
    </dgm:pt>
    <dgm:pt modelId="{647D6059-AA84-420E-A7F3-4A0E27D5C177}" type="sibTrans" cxnId="{9E74833D-5465-4FC5-B333-5C413D80DA9D}">
      <dgm:prSet/>
      <dgm:spPr/>
      <dgm:t>
        <a:bodyPr/>
        <a:lstStyle/>
        <a:p>
          <a:endParaRPr lang="en-US"/>
        </a:p>
      </dgm:t>
    </dgm:pt>
    <dgm:pt modelId="{BD3D4263-9731-4329-85E4-29ED167E0E15}" type="pres">
      <dgm:prSet presAssocID="{D8BBB297-1E30-429D-8F9A-475A067C7527}" presName="root" presStyleCnt="0">
        <dgm:presLayoutVars>
          <dgm:dir/>
          <dgm:resizeHandles val="exact"/>
        </dgm:presLayoutVars>
      </dgm:prSet>
      <dgm:spPr/>
    </dgm:pt>
    <dgm:pt modelId="{167609F7-5DFE-4DD6-A8CB-D1DFA1BB05BA}" type="pres">
      <dgm:prSet presAssocID="{7B146472-0EE7-4C2B-A2A7-24A52EECAA1F}" presName="compNode" presStyleCnt="0"/>
      <dgm:spPr/>
    </dgm:pt>
    <dgm:pt modelId="{348E5DC1-F637-479F-BF1F-71FBE55FEA8E}" type="pres">
      <dgm:prSet presAssocID="{7B146472-0EE7-4C2B-A2A7-24A52EECAA1F}" presName="bgRect" presStyleLbl="bgShp" presStyleIdx="0" presStyleCnt="3"/>
      <dgm:spPr/>
    </dgm:pt>
    <dgm:pt modelId="{9995E31B-256F-45A2-B2E5-F56D4D7C5AA8}" type="pres">
      <dgm:prSet presAssocID="{7B146472-0EE7-4C2B-A2A7-24A52EECAA1F}" presName="iconRect" presStyleLbl="node1" presStyleIdx="0" presStyleCnt="3" custLinFactNeighborX="-37923" custLinFactNeighborY="-49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390D0AE-EAB5-4181-938B-962F3FF64B47}" type="pres">
      <dgm:prSet presAssocID="{7B146472-0EE7-4C2B-A2A7-24A52EECAA1F}" presName="spaceRect" presStyleCnt="0"/>
      <dgm:spPr/>
    </dgm:pt>
    <dgm:pt modelId="{03BEEC71-9AAE-4B23-BFB5-3EF90AEF2D66}" type="pres">
      <dgm:prSet presAssocID="{7B146472-0EE7-4C2B-A2A7-24A52EECAA1F}" presName="parTx" presStyleLbl="revTx" presStyleIdx="0" presStyleCnt="3">
        <dgm:presLayoutVars>
          <dgm:chMax val="0"/>
          <dgm:chPref val="0"/>
        </dgm:presLayoutVars>
      </dgm:prSet>
      <dgm:spPr/>
    </dgm:pt>
    <dgm:pt modelId="{4C94AC3E-A387-4D77-A75F-921C59C029FA}" type="pres">
      <dgm:prSet presAssocID="{AEF977C6-F838-4073-9A6A-CE8E7D2BA72E}" presName="sibTrans" presStyleCnt="0"/>
      <dgm:spPr/>
    </dgm:pt>
    <dgm:pt modelId="{473C0791-C61E-4A71-823E-D86DD9E9444D}" type="pres">
      <dgm:prSet presAssocID="{29E5533E-8551-421C-8742-625F23B84C6A}" presName="compNode" presStyleCnt="0"/>
      <dgm:spPr/>
    </dgm:pt>
    <dgm:pt modelId="{1877BAB3-C340-4AEE-ABD2-AB3AFED4DCA3}" type="pres">
      <dgm:prSet presAssocID="{29E5533E-8551-421C-8742-625F23B84C6A}" presName="bgRect" presStyleLbl="bgShp" presStyleIdx="1" presStyleCnt="3"/>
      <dgm:spPr/>
    </dgm:pt>
    <dgm:pt modelId="{78B181F6-35E4-4CA5-8B33-6C63FE73F122}" type="pres">
      <dgm:prSet presAssocID="{29E5533E-8551-421C-8742-625F23B84C6A}" presName="iconRect" presStyleLbl="node1" presStyleIdx="1" presStyleCnt="3" custLinFactNeighborX="-36925" custLinFactNeighborY="29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E802AD5-37A1-41A1-8ACA-7BA7743D42A5}" type="pres">
      <dgm:prSet presAssocID="{29E5533E-8551-421C-8742-625F23B84C6A}" presName="spaceRect" presStyleCnt="0"/>
      <dgm:spPr/>
    </dgm:pt>
    <dgm:pt modelId="{85FAD60F-378B-48B2-AC2E-6FB360F09954}" type="pres">
      <dgm:prSet presAssocID="{29E5533E-8551-421C-8742-625F23B84C6A}" presName="parTx" presStyleLbl="revTx" presStyleIdx="1" presStyleCnt="3" custScaleX="109932">
        <dgm:presLayoutVars>
          <dgm:chMax val="0"/>
          <dgm:chPref val="0"/>
        </dgm:presLayoutVars>
      </dgm:prSet>
      <dgm:spPr/>
    </dgm:pt>
    <dgm:pt modelId="{50F913E1-0887-41AC-80C1-2A29E1B0FEFA}" type="pres">
      <dgm:prSet presAssocID="{512E97AA-0B9D-4458-9DA7-A796A170A07D}" presName="sibTrans" presStyleCnt="0"/>
      <dgm:spPr/>
    </dgm:pt>
    <dgm:pt modelId="{D9D978D4-DC01-4108-8A00-916723A34D36}" type="pres">
      <dgm:prSet presAssocID="{3B2969C9-6E5B-4A22-816C-5D30CF69F446}" presName="compNode" presStyleCnt="0"/>
      <dgm:spPr/>
    </dgm:pt>
    <dgm:pt modelId="{6F4278AE-C059-4123-A5F2-A1FCFBA66B5B}" type="pres">
      <dgm:prSet presAssocID="{3B2969C9-6E5B-4A22-816C-5D30CF69F446}" presName="bgRect" presStyleLbl="bgShp" presStyleIdx="2" presStyleCnt="3"/>
      <dgm:spPr/>
    </dgm:pt>
    <dgm:pt modelId="{292D3082-2A6F-42AE-86BE-4A3FC445D1FB}" type="pres">
      <dgm:prSet presAssocID="{3B2969C9-6E5B-4A22-816C-5D30CF69F446}" presName="iconRect" presStyleLbl="node1" presStyleIdx="2" presStyleCnt="3" custLinFactNeighborX="-37923" custLinFactNeighborY="-39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0109C27-110E-48B4-8908-2BA54160C82B}" type="pres">
      <dgm:prSet presAssocID="{3B2969C9-6E5B-4A22-816C-5D30CF69F446}" presName="spaceRect" presStyleCnt="0"/>
      <dgm:spPr/>
    </dgm:pt>
    <dgm:pt modelId="{E979FEAE-954B-4C8B-AFB5-A0377DA1D888}" type="pres">
      <dgm:prSet presAssocID="{3B2969C9-6E5B-4A22-816C-5D30CF69F44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E74833D-5465-4FC5-B333-5C413D80DA9D}" srcId="{D8BBB297-1E30-429D-8F9A-475A067C7527}" destId="{3B2969C9-6E5B-4A22-816C-5D30CF69F446}" srcOrd="2" destOrd="0" parTransId="{3BD75280-788B-4B7B-BC8E-FD8085CE746D}" sibTransId="{647D6059-AA84-420E-A7F3-4A0E27D5C177}"/>
    <dgm:cxn modelId="{D5258940-2003-44AB-ABEB-3E5B1A8B16C9}" type="presOf" srcId="{D8BBB297-1E30-429D-8F9A-475A067C7527}" destId="{BD3D4263-9731-4329-85E4-29ED167E0E15}" srcOrd="0" destOrd="0" presId="urn:microsoft.com/office/officeart/2018/2/layout/IconVerticalSolidList"/>
    <dgm:cxn modelId="{F6C3664E-6452-4C12-B03B-D3DA9BB5444C}" srcId="{D8BBB297-1E30-429D-8F9A-475A067C7527}" destId="{29E5533E-8551-421C-8742-625F23B84C6A}" srcOrd="1" destOrd="0" parTransId="{657CBC1F-513D-4BDF-92D5-FD9F09434444}" sibTransId="{512E97AA-0B9D-4458-9DA7-A796A170A07D}"/>
    <dgm:cxn modelId="{58482C5E-23E0-4F1B-8B80-205384E54FB1}" type="presOf" srcId="{7B146472-0EE7-4C2B-A2A7-24A52EECAA1F}" destId="{03BEEC71-9AAE-4B23-BFB5-3EF90AEF2D66}" srcOrd="0" destOrd="0" presId="urn:microsoft.com/office/officeart/2018/2/layout/IconVerticalSolidList"/>
    <dgm:cxn modelId="{A5CFCD8D-4C9B-4F97-89BE-D87D6D5222A7}" srcId="{D8BBB297-1E30-429D-8F9A-475A067C7527}" destId="{7B146472-0EE7-4C2B-A2A7-24A52EECAA1F}" srcOrd="0" destOrd="0" parTransId="{296653E0-9BA4-44A8-9BF4-305A45CC6CF3}" sibTransId="{AEF977C6-F838-4073-9A6A-CE8E7D2BA72E}"/>
    <dgm:cxn modelId="{FF7435F3-D0F7-47A1-9994-22A504625B7B}" type="presOf" srcId="{3B2969C9-6E5B-4A22-816C-5D30CF69F446}" destId="{E979FEAE-954B-4C8B-AFB5-A0377DA1D888}" srcOrd="0" destOrd="0" presId="urn:microsoft.com/office/officeart/2018/2/layout/IconVerticalSolidList"/>
    <dgm:cxn modelId="{D479ABF5-3B1E-424D-B691-FB84ACB395FB}" type="presOf" srcId="{29E5533E-8551-421C-8742-625F23B84C6A}" destId="{85FAD60F-378B-48B2-AC2E-6FB360F09954}" srcOrd="0" destOrd="0" presId="urn:microsoft.com/office/officeart/2018/2/layout/IconVerticalSolidList"/>
    <dgm:cxn modelId="{7893486C-8954-4B7D-ACC9-E0A9D3C15405}" type="presParOf" srcId="{BD3D4263-9731-4329-85E4-29ED167E0E15}" destId="{167609F7-5DFE-4DD6-A8CB-D1DFA1BB05BA}" srcOrd="0" destOrd="0" presId="urn:microsoft.com/office/officeart/2018/2/layout/IconVerticalSolidList"/>
    <dgm:cxn modelId="{3BC0304E-B8EF-41B5-B23A-B5FD4C7B0A1A}" type="presParOf" srcId="{167609F7-5DFE-4DD6-A8CB-D1DFA1BB05BA}" destId="{348E5DC1-F637-479F-BF1F-71FBE55FEA8E}" srcOrd="0" destOrd="0" presId="urn:microsoft.com/office/officeart/2018/2/layout/IconVerticalSolidList"/>
    <dgm:cxn modelId="{638BE913-B6C8-4D18-AFC2-FF5CA063D86B}" type="presParOf" srcId="{167609F7-5DFE-4DD6-A8CB-D1DFA1BB05BA}" destId="{9995E31B-256F-45A2-B2E5-F56D4D7C5AA8}" srcOrd="1" destOrd="0" presId="urn:microsoft.com/office/officeart/2018/2/layout/IconVerticalSolidList"/>
    <dgm:cxn modelId="{8D7938CC-ED0A-49F5-B715-E55717D82A02}" type="presParOf" srcId="{167609F7-5DFE-4DD6-A8CB-D1DFA1BB05BA}" destId="{D390D0AE-EAB5-4181-938B-962F3FF64B47}" srcOrd="2" destOrd="0" presId="urn:microsoft.com/office/officeart/2018/2/layout/IconVerticalSolidList"/>
    <dgm:cxn modelId="{27C58269-B0B7-407A-99A2-0C36892C4CB0}" type="presParOf" srcId="{167609F7-5DFE-4DD6-A8CB-D1DFA1BB05BA}" destId="{03BEEC71-9AAE-4B23-BFB5-3EF90AEF2D66}" srcOrd="3" destOrd="0" presId="urn:microsoft.com/office/officeart/2018/2/layout/IconVerticalSolidList"/>
    <dgm:cxn modelId="{E6DBE93A-8210-4F26-8196-5B3AF40E8E7C}" type="presParOf" srcId="{BD3D4263-9731-4329-85E4-29ED167E0E15}" destId="{4C94AC3E-A387-4D77-A75F-921C59C029FA}" srcOrd="1" destOrd="0" presId="urn:microsoft.com/office/officeart/2018/2/layout/IconVerticalSolidList"/>
    <dgm:cxn modelId="{2E631369-9052-4740-96E6-F11E43AC9E3C}" type="presParOf" srcId="{BD3D4263-9731-4329-85E4-29ED167E0E15}" destId="{473C0791-C61E-4A71-823E-D86DD9E9444D}" srcOrd="2" destOrd="0" presId="urn:microsoft.com/office/officeart/2018/2/layout/IconVerticalSolidList"/>
    <dgm:cxn modelId="{AC9026D7-DE8F-4F9C-93F3-92685453C43E}" type="presParOf" srcId="{473C0791-C61E-4A71-823E-D86DD9E9444D}" destId="{1877BAB3-C340-4AEE-ABD2-AB3AFED4DCA3}" srcOrd="0" destOrd="0" presId="urn:microsoft.com/office/officeart/2018/2/layout/IconVerticalSolidList"/>
    <dgm:cxn modelId="{F9CCE653-5780-4A49-A956-DB6B1C041ED7}" type="presParOf" srcId="{473C0791-C61E-4A71-823E-D86DD9E9444D}" destId="{78B181F6-35E4-4CA5-8B33-6C63FE73F122}" srcOrd="1" destOrd="0" presId="urn:microsoft.com/office/officeart/2018/2/layout/IconVerticalSolidList"/>
    <dgm:cxn modelId="{51245E45-A98C-4238-AD56-13E717C4D8C0}" type="presParOf" srcId="{473C0791-C61E-4A71-823E-D86DD9E9444D}" destId="{3E802AD5-37A1-41A1-8ACA-7BA7743D42A5}" srcOrd="2" destOrd="0" presId="urn:microsoft.com/office/officeart/2018/2/layout/IconVerticalSolidList"/>
    <dgm:cxn modelId="{E9E56070-BC88-43DE-9793-7DCD2E3FDF92}" type="presParOf" srcId="{473C0791-C61E-4A71-823E-D86DD9E9444D}" destId="{85FAD60F-378B-48B2-AC2E-6FB360F09954}" srcOrd="3" destOrd="0" presId="urn:microsoft.com/office/officeart/2018/2/layout/IconVerticalSolidList"/>
    <dgm:cxn modelId="{F41AD036-8996-467F-AB58-CAF731B27D66}" type="presParOf" srcId="{BD3D4263-9731-4329-85E4-29ED167E0E15}" destId="{50F913E1-0887-41AC-80C1-2A29E1B0FEFA}" srcOrd="3" destOrd="0" presId="urn:microsoft.com/office/officeart/2018/2/layout/IconVerticalSolidList"/>
    <dgm:cxn modelId="{BAC0A48A-E93E-4C5A-BBFB-29553C5B084C}" type="presParOf" srcId="{BD3D4263-9731-4329-85E4-29ED167E0E15}" destId="{D9D978D4-DC01-4108-8A00-916723A34D36}" srcOrd="4" destOrd="0" presId="urn:microsoft.com/office/officeart/2018/2/layout/IconVerticalSolidList"/>
    <dgm:cxn modelId="{A15AD671-DF1F-4F63-AF0E-B382A38826F1}" type="presParOf" srcId="{D9D978D4-DC01-4108-8A00-916723A34D36}" destId="{6F4278AE-C059-4123-A5F2-A1FCFBA66B5B}" srcOrd="0" destOrd="0" presId="urn:microsoft.com/office/officeart/2018/2/layout/IconVerticalSolidList"/>
    <dgm:cxn modelId="{743FDD25-BBE9-485E-9EE2-5D1DCCEAB13F}" type="presParOf" srcId="{D9D978D4-DC01-4108-8A00-916723A34D36}" destId="{292D3082-2A6F-42AE-86BE-4A3FC445D1FB}" srcOrd="1" destOrd="0" presId="urn:microsoft.com/office/officeart/2018/2/layout/IconVerticalSolidList"/>
    <dgm:cxn modelId="{B350F27A-AAF3-42D2-ABC4-114CA226BA7C}" type="presParOf" srcId="{D9D978D4-DC01-4108-8A00-916723A34D36}" destId="{C0109C27-110E-48B4-8908-2BA54160C82B}" srcOrd="2" destOrd="0" presId="urn:microsoft.com/office/officeart/2018/2/layout/IconVerticalSolidList"/>
    <dgm:cxn modelId="{99A765FB-8267-4ABD-812D-5306C23CE6BD}" type="presParOf" srcId="{D9D978D4-DC01-4108-8A00-916723A34D36}" destId="{E979FEAE-954B-4C8B-AFB5-A0377DA1D8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E5DC1-F637-479F-BF1F-71FBE55FEA8E}">
      <dsp:nvSpPr>
        <dsp:cNvPr id="0" name=""/>
        <dsp:cNvSpPr/>
      </dsp:nvSpPr>
      <dsp:spPr>
        <a:xfrm>
          <a:off x="-71593" y="9244"/>
          <a:ext cx="4881137" cy="1661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5E31B-256F-45A2-B2E5-F56D4D7C5AA8}">
      <dsp:nvSpPr>
        <dsp:cNvPr id="0" name=""/>
        <dsp:cNvSpPr/>
      </dsp:nvSpPr>
      <dsp:spPr>
        <a:xfrm>
          <a:off x="84416" y="337388"/>
          <a:ext cx="913565" cy="913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EEC71-9AAE-4B23-BFB5-3EF90AEF2D66}">
      <dsp:nvSpPr>
        <dsp:cNvPr id="0" name=""/>
        <dsp:cNvSpPr/>
      </dsp:nvSpPr>
      <dsp:spPr>
        <a:xfrm>
          <a:off x="1846894" y="9244"/>
          <a:ext cx="2958897" cy="1661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92" tIns="175792" rIns="175792" bIns="17579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The Town is legally obligated to address complaints and potential policy violations.</a:t>
          </a:r>
          <a:endParaRPr lang="en-US" sz="1600" kern="1200">
            <a:solidFill>
              <a:srgbClr val="FF0000"/>
            </a:solidFill>
          </a:endParaRPr>
        </a:p>
      </dsp:txBody>
      <dsp:txXfrm>
        <a:off x="1846894" y="9244"/>
        <a:ext cx="2958897" cy="1661027"/>
      </dsp:txXfrm>
    </dsp:sp>
    <dsp:sp modelId="{1877BAB3-C340-4AEE-ABD2-AB3AFED4DCA3}">
      <dsp:nvSpPr>
        <dsp:cNvPr id="0" name=""/>
        <dsp:cNvSpPr/>
      </dsp:nvSpPr>
      <dsp:spPr>
        <a:xfrm>
          <a:off x="-71593" y="2085529"/>
          <a:ext cx="4881137" cy="1661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181F6-35E4-4CA5-8B33-6C63FE73F122}">
      <dsp:nvSpPr>
        <dsp:cNvPr id="0" name=""/>
        <dsp:cNvSpPr/>
      </dsp:nvSpPr>
      <dsp:spPr>
        <a:xfrm>
          <a:off x="93533" y="2486612"/>
          <a:ext cx="913565" cy="913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AD60F-378B-48B2-AC2E-6FB360F09954}">
      <dsp:nvSpPr>
        <dsp:cNvPr id="0" name=""/>
        <dsp:cNvSpPr/>
      </dsp:nvSpPr>
      <dsp:spPr>
        <a:xfrm>
          <a:off x="1699955" y="2085529"/>
          <a:ext cx="3252774" cy="1661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92" tIns="175792" rIns="175792" bIns="17579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1700" b="1" i="0" kern="1200" baseline="0">
              <a:solidFill>
                <a:schemeClr val="tx1"/>
              </a:solidFill>
            </a:rPr>
            <a:t>Board and committee members must make the Town aware of  any allegations of harassment or discrimination.</a:t>
          </a:r>
          <a:endParaRPr lang="en-US" sz="1700" kern="1200">
            <a:solidFill>
              <a:schemeClr val="tx1"/>
            </a:solidFill>
          </a:endParaRPr>
        </a:p>
      </dsp:txBody>
      <dsp:txXfrm>
        <a:off x="1699955" y="2085529"/>
        <a:ext cx="3252774" cy="1661027"/>
      </dsp:txXfrm>
    </dsp:sp>
    <dsp:sp modelId="{6F4278AE-C059-4123-A5F2-A1FCFBA66B5B}">
      <dsp:nvSpPr>
        <dsp:cNvPr id="0" name=""/>
        <dsp:cNvSpPr/>
      </dsp:nvSpPr>
      <dsp:spPr>
        <a:xfrm>
          <a:off x="-71593" y="4161814"/>
          <a:ext cx="4881137" cy="1661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D3082-2A6F-42AE-86BE-4A3FC445D1FB}">
      <dsp:nvSpPr>
        <dsp:cNvPr id="0" name=""/>
        <dsp:cNvSpPr/>
      </dsp:nvSpPr>
      <dsp:spPr>
        <a:xfrm>
          <a:off x="84416" y="4499076"/>
          <a:ext cx="913565" cy="913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9FEAE-954B-4C8B-AFB5-A0377DA1D888}">
      <dsp:nvSpPr>
        <dsp:cNvPr id="0" name=""/>
        <dsp:cNvSpPr/>
      </dsp:nvSpPr>
      <dsp:spPr>
        <a:xfrm>
          <a:off x="1846894" y="4161814"/>
          <a:ext cx="2958897" cy="1661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92" tIns="175792" rIns="175792" bIns="17579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Refer to Human Resources and/or the Town Manager's Office to investigate and take appropriate action.</a:t>
          </a:r>
        </a:p>
      </dsp:txBody>
      <dsp:txXfrm>
        <a:off x="1846894" y="4161814"/>
        <a:ext cx="2958897" cy="1661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AE5C9-4A92-8F4D-8473-D5C72E623BA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37B4-5886-2440-B1ED-AD11A0E4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95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-set order of who who talks, who makes motions, who seconds</a:t>
            </a:r>
          </a:p>
          <a:p>
            <a:r>
              <a:rPr lang="en-US"/>
              <a:t>-how to respond to public comments – “thank you”</a:t>
            </a:r>
          </a:p>
          <a:p>
            <a:endParaRPr lang="en-US"/>
          </a:p>
          <a:p>
            <a:r>
              <a:rPr lang="en-US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6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-talk to staff ahead of time –to get facts and possible solutions – not an ambush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34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Best practices</a:t>
            </a:r>
          </a:p>
          <a:p>
            <a:r>
              <a:rPr lang="en-US"/>
              <a:t>-realistic about what you can accomplish</a:t>
            </a:r>
          </a:p>
          <a:p>
            <a:r>
              <a:rPr lang="en-US"/>
              <a:t>-what to do if dispute over the items on the agenda </a:t>
            </a:r>
          </a:p>
          <a:p>
            <a:r>
              <a:rPr lang="en-US"/>
              <a:t>-schedule weekly call on agenda?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40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877-8FCE-364D-91E6-B362389089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48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2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17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5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Connelly Exception: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OML does not apply to committees or boards informally appointed by individual officials to carry out duties that are assigned to such officials.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Accordingly, where a public official creates a committee to advise that public official on a decision that he or she has sole responsibility for the committee or board would not be subject to the Open Meeting Law. 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Connelly v. School Committee of Hanover, 409 Mass. 232 (1991), in which the SJC held that a high school principal selection committee appointed by the school superintendent to assist him in choosing candidates was not a governmental body subject to the OML.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superintendent could have chosen a school principal entirely on his own without creating the committee to advise him on a candidates, his informal creation of a committee did not subject the body to the Open Meeting Law.</a:t>
            </a:r>
          </a:p>
          <a:p>
            <a:br>
              <a:rPr lang="en-US">
                <a:effectLst/>
              </a:rPr>
            </a:br>
            <a:endParaRPr lang="en-US">
              <a:effectLst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42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35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46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-10 reasons for going into Executive Session (included in the links with OML resources)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2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-also includes draft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3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24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13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-also includes draft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1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60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-Nothing has EVER been resolved on social media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877-8FCE-364D-91E6-B362389089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108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53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Some chairs have additional responsibility outside of the meeting (if they have no additional staff)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Sicks- bundles of sticks.  </a:t>
            </a:r>
          </a:p>
          <a:p>
            <a:endParaRPr lang="en-US"/>
          </a:p>
          <a:p>
            <a:r>
              <a:rPr lang="en-US"/>
              <a:t>-Jaime- e.g. of DPW Board member.  </a:t>
            </a:r>
          </a:p>
          <a:p>
            <a:endParaRPr lang="en-US"/>
          </a:p>
          <a:p>
            <a:r>
              <a:rPr lang="en-US"/>
              <a:t>-Exception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6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3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5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-personnel information, litigation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36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yourself/Rule of thumb- would you want your words/actions to be on the cover of the Globe?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37B4-5886-2440-B1ED-AD11A0E4BC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FFA-8BC1-7040-82DE-71109728BBF6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6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CB8D-7041-3E4C-A566-F37812FD3EEE}" type="datetime1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B7C-4998-2648-AD82-10259BED4411}" type="datetime1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8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FFA-8BC1-7040-82DE-71109728BBF6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5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31EA-60A6-B34D-BF31-37DD1AEEED27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8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D838-7A42-4142-9DEB-04E2BAC8C46A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8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A94-3EC9-494B-B716-FD18A9AE8BCE}" type="datetime1">
              <a:rPr lang="en-US" smtClean="0"/>
              <a:t>9/12/24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29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C4B-BA5A-9644-9507-F366DD665C87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5294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6954-27D5-724A-9995-C4A3FB9CD22D}" type="datetime1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2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508-8096-EF4B-BC7C-D2E34B2B8AF4}" type="datetime1">
              <a:rPr lang="en-US" smtClean="0"/>
              <a:t>9/12/24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30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0A96-BDD2-5645-9285-80ECC904B3F7}" type="datetime1">
              <a:rPr lang="en-US" smtClean="0"/>
              <a:t>9/12/24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31EA-60A6-B34D-BF31-37DD1AEEED27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51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7F36E71-2661-3042-AC3D-A912FCFE3204}" type="datetime1">
              <a:rPr lang="en-US" smtClean="0"/>
              <a:t>9/12/24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5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CB8D-7041-3E4C-A566-F37812FD3EEE}" type="datetime1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B7C-4998-2648-AD82-10259BED4411}" type="datetime1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81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1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8FFA-8BC1-7040-82DE-71109728BBF6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7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31EA-60A6-B34D-BF31-37DD1AEEED27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32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D838-7A42-4142-9DEB-04E2BAC8C46A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1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40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8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A94-3EC9-494B-B716-FD18A9AE8BCE}" type="datetime1">
              <a:rPr lang="en-US" smtClean="0"/>
              <a:t>9/12/24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17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6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8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8" y="2313436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C4B-BA5A-9644-9507-F366DD665C87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103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6954-27D5-724A-9995-C4A3FB9CD22D}" type="datetime1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29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508-8096-EF4B-BC7C-D2E34B2B8AF4}" type="datetime1">
              <a:rPr lang="en-US" smtClean="0"/>
              <a:t>9/12/24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0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D838-7A42-4142-9DEB-04E2BAC8C46A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37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4" y="2243831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0A96-BDD2-5645-9285-80ECC904B3F7}" type="datetime1">
              <a:rPr lang="en-US" smtClean="0"/>
              <a:t>9/12/24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4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10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1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21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7F36E71-2661-3042-AC3D-A912FCFE3204}" type="datetime1">
              <a:rPr lang="en-US" smtClean="0"/>
              <a:t>9/12/24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14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CB8D-7041-3E4C-A566-F37812FD3EEE}" type="datetime1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41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B7C-4998-2648-AD82-10259BED4411}" type="datetime1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A94-3EC9-494B-B716-FD18A9AE8BCE}" type="datetime1">
              <a:rPr lang="en-US" smtClean="0"/>
              <a:t>9/12/24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C4B-BA5A-9644-9507-F366DD665C87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925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6954-27D5-724A-9995-C4A3FB9CD22D}" type="datetime1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5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508-8096-EF4B-BC7C-D2E34B2B8AF4}" type="datetime1">
              <a:rPr lang="en-US" smtClean="0"/>
              <a:t>9/12/24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5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0A96-BDD2-5645-9285-80ECC904B3F7}" type="datetime1">
              <a:rPr lang="en-US" smtClean="0"/>
              <a:t>9/12/24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7F36E71-2661-3042-AC3D-A912FCFE3204}" type="datetime1">
              <a:rPr lang="en-US" smtClean="0"/>
              <a:t>9/12/24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0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4AB5962-7B82-514B-AF16-7CA25169E5C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4F64E2B-3E95-D54B-9F4F-22FD8271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8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3327CB3-B59C-4C47-A681-792718156A0B}" type="datetime1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0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6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6" y="2638047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4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3327CB3-B59C-4C47-A681-792718156A0B}" type="datetime1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Safety &amp; Respect at Work, LLC  /  Clifford &amp; Kenny, LLP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5457476A-F946-E644-B4D7-BF15B13C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9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files/documents/2017/09/25/2017%20Guide%20only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rich@cliffordkennylaw.co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4" Type="http://schemas.openxmlformats.org/officeDocument/2006/relationships/hyperlink" Target="mailto:john@cliffordkennylaw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B6BF3-494E-634B-A2B6-E864129CE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363323"/>
            <a:ext cx="6743700" cy="1692771"/>
          </a:xfrm>
        </p:spPr>
        <p:txBody>
          <a:bodyPr>
            <a:normAutofit fontScale="90000"/>
          </a:bodyPr>
          <a:lstStyle/>
          <a:p>
            <a:r>
              <a:rPr lang="en-US" dirty="0"/>
              <a:t>Rockland </a:t>
            </a:r>
            <a:br>
              <a:rPr lang="en-US" dirty="0"/>
            </a:br>
            <a:r>
              <a:rPr lang="en-US" dirty="0"/>
              <a:t>Board &amp; Committee member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165C7-A3D3-234E-B229-A4298F511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000" y="4880623"/>
            <a:ext cx="4445000" cy="153879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450"/>
              </a:spcAft>
            </a:pPr>
            <a:r>
              <a:rPr lang="en-US" sz="2000" b="1" dirty="0">
                <a:solidFill>
                  <a:schemeClr val="bg1"/>
                </a:solidFill>
              </a:rPr>
              <a:t>Presented by:</a:t>
            </a:r>
          </a:p>
          <a:p>
            <a:pPr algn="l">
              <a:spcBef>
                <a:spcPts val="0"/>
              </a:spcBef>
              <a:spcAft>
                <a:spcPts val="450"/>
              </a:spcAft>
            </a:pPr>
            <a:r>
              <a:rPr lang="en-US" sz="2000" dirty="0">
                <a:solidFill>
                  <a:schemeClr val="bg1"/>
                </a:solidFill>
              </a:rPr>
              <a:t>John Clifford, Esq. </a:t>
            </a:r>
          </a:p>
          <a:p>
            <a:pPr algn="l">
              <a:spcBef>
                <a:spcPts val="0"/>
              </a:spcBef>
              <a:spcAft>
                <a:spcPts val="450"/>
              </a:spcAft>
            </a:pPr>
            <a:r>
              <a:rPr lang="en-US" sz="2000" dirty="0">
                <a:solidFill>
                  <a:schemeClr val="bg1"/>
                </a:solidFill>
              </a:rPr>
              <a:t>Richard </a:t>
            </a:r>
            <a:r>
              <a:rPr lang="en-US" sz="2000" dirty="0" err="1">
                <a:solidFill>
                  <a:schemeClr val="bg1"/>
                </a:solidFill>
              </a:rPr>
              <a:t>Massina</a:t>
            </a:r>
            <a:r>
              <a:rPr lang="en-US" sz="2000" dirty="0">
                <a:solidFill>
                  <a:schemeClr val="bg1"/>
                </a:solidFill>
              </a:rPr>
              <a:t>, Esq. </a:t>
            </a:r>
          </a:p>
          <a:p>
            <a:pPr algn="l">
              <a:spcBef>
                <a:spcPts val="0"/>
              </a:spcBef>
              <a:spcAft>
                <a:spcPts val="450"/>
              </a:spcAft>
            </a:pPr>
            <a:r>
              <a:rPr lang="en-US" sz="2000" dirty="0">
                <a:solidFill>
                  <a:schemeClr val="bg1"/>
                </a:solidFill>
              </a:rPr>
              <a:t>Clifford &amp; Kenny, LLP</a:t>
            </a:r>
          </a:p>
        </p:txBody>
      </p:sp>
    </p:spTree>
    <p:extLst>
      <p:ext uri="{BB962C8B-B14F-4D97-AF65-F5344CB8AC3E}">
        <p14:creationId xmlns:p14="http://schemas.microsoft.com/office/powerpoint/2010/main" val="56921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D95EA-6F99-274E-960D-2206E2C6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sz="3200"/>
              <a:t>Boards’ responsibilities to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0D90-DADC-3845-9378-D9CD36BC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311" y="1975104"/>
            <a:ext cx="6547105" cy="326440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</a:rPr>
              <a:t>Communicating outside of meetings (status updates)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</a:rPr>
              <a:t>Setting clear expectations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</a:rPr>
              <a:t>Maintaining confidentiality 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</a:rPr>
              <a:t>Formal and informal feedback regarding performance </a:t>
            </a:r>
          </a:p>
        </p:txBody>
      </p:sp>
    </p:spTree>
    <p:extLst>
      <p:ext uri="{BB962C8B-B14F-4D97-AF65-F5344CB8AC3E}">
        <p14:creationId xmlns:p14="http://schemas.microsoft.com/office/powerpoint/2010/main" val="290289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D95EA-6F99-274E-960D-2206E2C6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3000"/>
              <a:t>Staff responsibilities </a:t>
            </a:r>
            <a:br>
              <a:rPr lang="en-US" sz="3000"/>
            </a:br>
            <a:r>
              <a:rPr lang="en-US" sz="3000"/>
              <a:t>to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0D90-DADC-3845-9378-D9CD36BC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029" y="2000787"/>
            <a:ext cx="6451091" cy="326440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>
                <a:solidFill>
                  <a:schemeClr val="tx1"/>
                </a:solidFill>
              </a:rPr>
              <a:t>Keeping all members of the board equally informed</a:t>
            </a: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chemeClr val="tx1"/>
                </a:solidFill>
              </a:rPr>
              <a:t>Helping the board to be successful</a:t>
            </a: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chemeClr val="tx1"/>
                </a:solidFill>
              </a:rPr>
              <a:t>Carrying out the board’s policy decisions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126719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10F6-635E-5D4F-8D1F-095F72D7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1" y="457199"/>
            <a:ext cx="5937755" cy="1188720"/>
          </a:xfrm>
        </p:spPr>
        <p:txBody>
          <a:bodyPr>
            <a:normAutofit/>
          </a:bodyPr>
          <a:lstStyle/>
          <a:p>
            <a:r>
              <a:rPr lang="en-US" sz="3000"/>
              <a:t>Public hearings &amp; </a:t>
            </a:r>
            <a:br>
              <a:rPr lang="en-US" sz="3000"/>
            </a:br>
            <a:r>
              <a:rPr lang="en-US" sz="3000"/>
              <a:t>Due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CF8CC-092F-FF42-89B8-80D2CE31F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121" y="1828800"/>
            <a:ext cx="5937755" cy="468172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/>
              <a:t>“Public hearing” is different than a board discussion</a:t>
            </a:r>
          </a:p>
          <a:p>
            <a:r>
              <a:rPr lang="en-US"/>
              <a:t>Due Process: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/>
              <a:t>Appropriate Notice (may require statutory notice)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/>
              <a:t>Opportunity to be heard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/>
              <a:t>Remedy</a:t>
            </a:r>
          </a:p>
          <a:p>
            <a:r>
              <a:rPr lang="en-US"/>
              <a:t>Public Comment Period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/>
              <a:t>Announce the opening of public comment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/>
              <a:t>Speaker identifies himself or herself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/>
              <a:t>Allow individual to speak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/>
              <a:t>Board should not respond to every comment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/>
              <a:t>Board can ask clarifying questions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/>
              <a:t>Announce the closing of public comment</a:t>
            </a:r>
          </a:p>
          <a:p>
            <a:r>
              <a:rPr lang="en-US"/>
              <a:t>Board Discussion – no further public comment permitted</a:t>
            </a:r>
          </a:p>
          <a:p>
            <a:pPr lvl="2"/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2068-01B2-4D4B-994E-4BCC2DE0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964692"/>
            <a:ext cx="4421124" cy="1188720"/>
          </a:xfrm>
        </p:spPr>
        <p:txBody>
          <a:bodyPr>
            <a:noAutofit/>
          </a:bodyPr>
          <a:lstStyle/>
          <a:p>
            <a:r>
              <a:rPr lang="en-US" sz="2400"/>
              <a:t>Respectful &amp; professional communication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EC5568-01F7-4648-9320-1EB2F71D9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7" y="2441448"/>
            <a:ext cx="4485132" cy="345980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Be mindful that you are representing the Town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Professional expectations – civil and respectful communication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No personal attacks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Disagreeing with an opinion vs. questioning someone’s motive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029" y="964692"/>
            <a:ext cx="2990088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73" y="1128683"/>
            <a:ext cx="27432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at with solid fill">
            <a:extLst>
              <a:ext uri="{FF2B5EF4-FFF2-40B4-BE49-F238E27FC236}">
                <a16:creationId xmlns:a16="http://schemas.microsoft.com/office/drawing/2014/main" id="{753A1AA5-E897-5D44-A383-DDCDDA77E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6917" y="2184815"/>
            <a:ext cx="2496312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4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95EA-6F99-274E-960D-2206E2C6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355" y="964692"/>
            <a:ext cx="4421124" cy="1188720"/>
          </a:xfrm>
        </p:spPr>
        <p:txBody>
          <a:bodyPr>
            <a:normAutofit/>
          </a:bodyPr>
          <a:lstStyle/>
          <a:p>
            <a:r>
              <a:rPr lang="en-US" sz="3000"/>
              <a:t>Running an effective meeting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736" y="964692"/>
            <a:ext cx="2990088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180" y="1128683"/>
            <a:ext cx="27432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Meeting with solid fill">
            <a:extLst>
              <a:ext uri="{FF2B5EF4-FFF2-40B4-BE49-F238E27FC236}">
                <a16:creationId xmlns:a16="http://schemas.microsoft.com/office/drawing/2014/main" id="{AFF7709F-66E5-7140-8B98-8DE26C091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488" y="2121708"/>
            <a:ext cx="2614583" cy="26145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0D90-DADC-3845-9378-D9CD36BC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355" y="2395728"/>
            <a:ext cx="4650445" cy="365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Establish protocols </a:t>
            </a:r>
          </a:p>
          <a:p>
            <a:pPr lvl="3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Board discussions</a:t>
            </a:r>
          </a:p>
          <a:p>
            <a:pPr lvl="3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Action Items</a:t>
            </a:r>
          </a:p>
          <a:p>
            <a:pPr lvl="3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Public Hearings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/>
              <a:t>Public input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/>
              <a:t>Structuring the meeting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/>
              <a:t>Best practices </a:t>
            </a:r>
          </a:p>
        </p:txBody>
      </p:sp>
    </p:spTree>
    <p:extLst>
      <p:ext uri="{BB962C8B-B14F-4D97-AF65-F5344CB8AC3E}">
        <p14:creationId xmlns:p14="http://schemas.microsoft.com/office/powerpoint/2010/main" val="10500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2068-01B2-4D4B-994E-4BCC2DE0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32" y="2332809"/>
            <a:ext cx="2742657" cy="1826622"/>
          </a:xfrm>
          <a:solidFill>
            <a:schemeClr val="tx1"/>
          </a:solidFill>
          <a:ln w="41275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Dealing with difficult topics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724DB-B642-8D48-A66D-4715CEC4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86" y="967230"/>
            <a:ext cx="4056522" cy="5252722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>
                <a:solidFill>
                  <a:schemeClr val="bg1"/>
                </a:solidFill>
              </a:rPr>
              <a:t>Managing public input</a:t>
            </a: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chemeClr val="bg1"/>
                </a:solidFill>
              </a:rPr>
              <a:t>Ensuring you have all necessary information prior to the meeting</a:t>
            </a: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chemeClr val="bg1"/>
                </a:solidFill>
              </a:rPr>
              <a:t>Temporarily adjourning a meeting</a:t>
            </a: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chemeClr val="bg1"/>
                </a:solidFill>
              </a:rPr>
              <a:t>Tabling a topic for a future meeting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4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95EA-6F99-274E-960D-2206E2C6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708804"/>
            <a:ext cx="2774103" cy="1440394"/>
          </a:xfrm>
          <a:solidFill>
            <a:srgbClr val="FFFFFF"/>
          </a:solidFill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Setting the Agenda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0D90-DADC-3845-9378-D9CD36BC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225" y="1095246"/>
            <a:ext cx="4277440" cy="5252722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Managing the board’s workload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Meeting agendas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Best practices: </a:t>
            </a:r>
          </a:p>
          <a:p>
            <a:pPr lvl="2">
              <a:spcAft>
                <a:spcPts val="1200"/>
              </a:spcAft>
            </a:pPr>
            <a:r>
              <a:rPr lang="en-US" sz="1800">
                <a:solidFill>
                  <a:schemeClr val="bg1"/>
                </a:solidFill>
              </a:rPr>
              <a:t>It is not an OML violation to discuss which items are on the agenda</a:t>
            </a:r>
          </a:p>
          <a:p>
            <a:pPr lvl="2">
              <a:spcAft>
                <a:spcPts val="1200"/>
              </a:spcAft>
            </a:pPr>
            <a:r>
              <a:rPr lang="en-US" sz="1800">
                <a:solidFill>
                  <a:schemeClr val="bg1"/>
                </a:solidFill>
              </a:rPr>
              <a:t>If necessary, schedule a conference call to discuss the agenda</a:t>
            </a:r>
          </a:p>
          <a:p>
            <a:pPr lvl="2">
              <a:spcAft>
                <a:spcPts val="1200"/>
              </a:spcAft>
            </a:pPr>
            <a:r>
              <a:rPr lang="en-US" sz="1800">
                <a:solidFill>
                  <a:schemeClr val="bg1"/>
                </a:solidFill>
              </a:rPr>
              <a:t>Be realistic about what you can accomplish </a:t>
            </a:r>
          </a:p>
          <a:p>
            <a:pPr lvl="2">
              <a:spcAft>
                <a:spcPts val="1200"/>
              </a:spcAft>
            </a:pPr>
            <a:r>
              <a:rPr lang="en-US" sz="1800">
                <a:solidFill>
                  <a:schemeClr val="bg1"/>
                </a:solidFill>
              </a:rPr>
              <a:t>What to do if there is a dispute over the items on the agenda </a:t>
            </a:r>
            <a:endParaRPr lang="en-US">
              <a:solidFill>
                <a:schemeClr val="bg1"/>
              </a:solidFill>
            </a:endParaRPr>
          </a:p>
          <a:p>
            <a:pPr lvl="2"/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8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2C53-2A37-3749-83E6-6BCA2AB0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96" y="2163277"/>
            <a:ext cx="2814428" cy="2531445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 anchorCtr="1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000" b="1">
                <a:solidFill>
                  <a:schemeClr val="bg1"/>
                </a:solidFill>
              </a:rPr>
              <a:t>Responding to complaints and policy violations</a:t>
            </a:r>
          </a:p>
        </p:txBody>
      </p:sp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C80A0258-0C53-4DC8-ADDB-B9BECF2F2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767516"/>
              </p:ext>
            </p:extLst>
          </p:nvPr>
        </p:nvGraphicFramePr>
        <p:xfrm>
          <a:off x="3913467" y="399437"/>
          <a:ext cx="4881137" cy="583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9502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8ADEF-7842-0A44-9CCC-618B30C2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/>
              <a:t>Open meeting law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E47A-5399-EC48-BE3F-1585E8F99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152" y="1930399"/>
            <a:ext cx="6757415" cy="338974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>
                <a:solidFill>
                  <a:srgbClr val="404040"/>
                </a:solidFill>
              </a:rPr>
              <a:t>With certain exceptions, all meetings of a public body must be open to the public.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>
                <a:solidFill>
                  <a:srgbClr val="404040"/>
                </a:solidFill>
              </a:rPr>
              <a:t>Does a communication constitute a meeting? Ask these 4 questions:</a:t>
            </a:r>
          </a:p>
          <a:p>
            <a:pPr marL="800100" lvl="2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>
                <a:solidFill>
                  <a:srgbClr val="404040"/>
                </a:solidFill>
              </a:rPr>
              <a:t>Is the communication between or among members of a public body; </a:t>
            </a:r>
          </a:p>
          <a:p>
            <a:pPr marL="800100" lvl="2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>
                <a:solidFill>
                  <a:srgbClr val="404040"/>
                </a:solidFill>
              </a:rPr>
              <a:t>If so, does the communication constitute a deliberation; </a:t>
            </a:r>
          </a:p>
          <a:p>
            <a:pPr marL="800100" lvl="2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>
                <a:solidFill>
                  <a:srgbClr val="404040"/>
                </a:solidFill>
              </a:rPr>
              <a:t>Does the communication involve a matter within the body’s jurisdiction; and </a:t>
            </a:r>
          </a:p>
          <a:p>
            <a:pPr marL="800100" lvl="2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>
                <a:solidFill>
                  <a:srgbClr val="404040"/>
                </a:solidFill>
              </a:rPr>
              <a:t>If so, does the communication fall within an exception listed in the law?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68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ADEF-7842-0A44-9CCC-618B30C2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07" y="1444753"/>
            <a:ext cx="328457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Open meeting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E47A-5399-EC48-BE3F-1585E8F99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8" y="1283855"/>
            <a:ext cx="3906983" cy="42117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</a:rPr>
              <a:t>Only applies to “Public Bodies”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</a:rPr>
              <a:t>Notice must be posted for all meetings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</a:rPr>
              <a:t>Meetings must be open to the public unless the meeting enters executive session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</a:rPr>
              <a:t>Minutes of all meetings must be kept and approved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</a:rPr>
              <a:t>There are penalties for violations administered by the MA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424379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2C53-2A37-3749-83E6-6BCA2AB0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348" y="328205"/>
            <a:ext cx="5248893" cy="840059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 fontScale="90000"/>
          </a:bodyPr>
          <a:lstStyle/>
          <a:p>
            <a:pPr algn="l"/>
            <a:r>
              <a:rPr lang="en-US" sz="42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BAFB5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241173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98FD7-EE54-C74E-BC20-681BE9B87E8B}"/>
              </a:ext>
            </a:extLst>
          </p:cNvPr>
          <p:cNvSpPr txBox="1"/>
          <p:nvPr/>
        </p:nvSpPr>
        <p:spPr>
          <a:xfrm>
            <a:off x="3681347" y="1015864"/>
            <a:ext cx="5248893" cy="632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257175">
              <a:lnSpc>
                <a:spcPct val="125000"/>
              </a:lnSpc>
              <a:spcBef>
                <a:spcPts val="563"/>
              </a:spcBef>
              <a:spcAft>
                <a:spcPts val="21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Roles and Responsibilities of a Committee/Board Member – On boarding for new members</a:t>
            </a:r>
          </a:p>
          <a:p>
            <a:pPr marL="214313" indent="-214313" defTabSz="257175">
              <a:lnSpc>
                <a:spcPct val="125000"/>
              </a:lnSpc>
              <a:spcBef>
                <a:spcPts val="563"/>
              </a:spcBef>
              <a:spcAft>
                <a:spcPts val="21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Interacting and Working with Town Employees</a:t>
            </a:r>
          </a:p>
          <a:p>
            <a:pPr marL="214313" indent="-214313" defTabSz="257175">
              <a:lnSpc>
                <a:spcPct val="125000"/>
              </a:lnSpc>
              <a:spcBef>
                <a:spcPts val="563"/>
              </a:spcBef>
              <a:spcAft>
                <a:spcPts val="21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Discrimination and Harassment Overview</a:t>
            </a:r>
          </a:p>
          <a:p>
            <a:pPr marL="214313" indent="-214313" defTabSz="257175">
              <a:lnSpc>
                <a:spcPct val="125000"/>
              </a:lnSpc>
              <a:spcBef>
                <a:spcPts val="563"/>
              </a:spcBef>
              <a:spcAft>
                <a:spcPts val="21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Personal Liability</a:t>
            </a:r>
          </a:p>
          <a:p>
            <a:pPr marL="214313" indent="-214313" defTabSz="257175">
              <a:lnSpc>
                <a:spcPct val="125000"/>
              </a:lnSpc>
              <a:spcBef>
                <a:spcPts val="563"/>
              </a:spcBef>
              <a:spcAft>
                <a:spcPts val="21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Running Effective Meetings </a:t>
            </a:r>
          </a:p>
          <a:p>
            <a:pPr marL="214313" indent="-214313" defTabSz="257175">
              <a:lnSpc>
                <a:spcPct val="125000"/>
              </a:lnSpc>
              <a:spcBef>
                <a:spcPts val="563"/>
              </a:spcBef>
              <a:spcAft>
                <a:spcPts val="21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Open Meeting Law</a:t>
            </a:r>
          </a:p>
          <a:p>
            <a:pPr marL="214313" indent="-214313" defTabSz="257175">
              <a:lnSpc>
                <a:spcPct val="125000"/>
              </a:lnSpc>
              <a:spcBef>
                <a:spcPts val="563"/>
              </a:spcBef>
              <a:spcAft>
                <a:spcPts val="21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Public Records Law </a:t>
            </a:r>
          </a:p>
          <a:p>
            <a:pPr marL="214313" indent="-214313" defTabSz="257175">
              <a:lnSpc>
                <a:spcPct val="125000"/>
              </a:lnSpc>
              <a:spcBef>
                <a:spcPts val="563"/>
              </a:spcBef>
              <a:spcAft>
                <a:spcPts val="21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Implications of Social Media</a:t>
            </a:r>
          </a:p>
        </p:txBody>
      </p:sp>
    </p:spTree>
    <p:extLst>
      <p:ext uri="{BB962C8B-B14F-4D97-AF65-F5344CB8AC3E}">
        <p14:creationId xmlns:p14="http://schemas.microsoft.com/office/powerpoint/2010/main" val="562944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1CCE-248B-3740-AEBE-5921E0FE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551321"/>
            <a:ext cx="5937755" cy="1188720"/>
          </a:xfrm>
        </p:spPr>
        <p:txBody>
          <a:bodyPr/>
          <a:lstStyle/>
          <a:p>
            <a:r>
              <a:rPr lang="en-US"/>
              <a:t>What Is a “public body?”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2C057-6E5B-6643-AB8C-B580542A1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488" y="2152072"/>
            <a:ext cx="7213024" cy="374996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n-US" sz="2400"/>
              <a:t>All Elected/Appointed Boards and Committees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400"/>
              <a:t>Specially Appointed Committees or Subcommittees by Selectmen or School Committee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400"/>
              <a:t>Subcommittee of Conservation Commission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400"/>
              <a:t>Ad-Hoc Building/Study Committees</a:t>
            </a:r>
          </a:p>
          <a:p>
            <a:pPr>
              <a:spcAft>
                <a:spcPts val="1200"/>
              </a:spcAft>
            </a:pPr>
            <a:r>
              <a:rPr lang="en-US" sz="2400"/>
              <a:t>Screening committees appointed by a board/committee</a:t>
            </a:r>
          </a:p>
        </p:txBody>
      </p:sp>
    </p:spTree>
    <p:extLst>
      <p:ext uri="{BB962C8B-B14F-4D97-AF65-F5344CB8AC3E}">
        <p14:creationId xmlns:p14="http://schemas.microsoft.com/office/powerpoint/2010/main" val="6592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BFC7D-CBC5-2244-A2D9-B39330E3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645" y="595238"/>
            <a:ext cx="5937755" cy="1188720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 u="sng"/>
              <a:t>not</a:t>
            </a:r>
            <a:r>
              <a:rPr lang="en-US"/>
              <a:t> a “public body?”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BB68-5967-2B4B-B882-0DD0327F2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758" y="2189019"/>
            <a:ext cx="7093527" cy="351406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n-US" sz="2400"/>
              <a:t>Democratic/Republican Town Committees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400"/>
              <a:t>Group Planning Retirement Party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400"/>
              <a:t> Parent Teacher Organizations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400"/>
              <a:t>Dept. Staff Meetings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400" u="sng"/>
              <a:t>Connelly Exception</a:t>
            </a:r>
            <a:r>
              <a:rPr lang="en-US" sz="2400"/>
              <a:t> Committees – appointed by individual official</a:t>
            </a:r>
          </a:p>
          <a:p>
            <a:pPr>
              <a:spcAft>
                <a:spcPts val="1200"/>
              </a:spcAft>
            </a:pPr>
            <a:r>
              <a:rPr lang="en-US" sz="2400"/>
              <a:t>Department heads </a:t>
            </a:r>
          </a:p>
        </p:txBody>
      </p:sp>
    </p:spTree>
    <p:extLst>
      <p:ext uri="{BB962C8B-B14F-4D97-AF65-F5344CB8AC3E}">
        <p14:creationId xmlns:p14="http://schemas.microsoft.com/office/powerpoint/2010/main" val="37986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AFDE-0EA5-0041-9721-C95E404C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en-US"/>
              <a:t>What is a deliberation?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CEC0D-5E03-C94A-BE80-8F57FDDE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624" y="2638044"/>
            <a:ext cx="3723892" cy="31019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/>
              <a:t>An oral or written communication, </a:t>
            </a:r>
          </a:p>
          <a:p>
            <a:pPr>
              <a:buFontTx/>
              <a:buChar char="-"/>
            </a:pPr>
            <a:r>
              <a:rPr lang="en-US"/>
              <a:t>Through any medium, including electronic mail, </a:t>
            </a:r>
          </a:p>
          <a:p>
            <a:pPr>
              <a:buFontTx/>
              <a:buChar char="-"/>
            </a:pPr>
            <a:r>
              <a:rPr lang="en-US"/>
              <a:t>Between or among a </a:t>
            </a:r>
            <a:r>
              <a:rPr lang="en-US" u="sng"/>
              <a:t>quorum</a:t>
            </a:r>
            <a:r>
              <a:rPr lang="en-US"/>
              <a:t> of a public body,</a:t>
            </a:r>
          </a:p>
          <a:p>
            <a:pPr>
              <a:buFontTx/>
              <a:buChar char="-"/>
            </a:pPr>
            <a:r>
              <a:rPr lang="en-US"/>
              <a:t>on </a:t>
            </a:r>
            <a:r>
              <a:rPr lang="en-US" u="sng"/>
              <a:t>any public business within its jurisdiction</a:t>
            </a:r>
            <a:r>
              <a:rPr lang="en-US"/>
              <a:t>.</a:t>
            </a:r>
            <a:r>
              <a:rPr lang="en-US" u="sng"/>
              <a:t>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A2418C-C307-4704-B727-FB9D2BBA1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6554" y="2743200"/>
            <a:ext cx="1834094" cy="299682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20F136-B1A5-4878-B85C-B805425D9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502" y="2906589"/>
            <a:ext cx="1584198" cy="2670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Online meeting outline">
            <a:extLst>
              <a:ext uri="{FF2B5EF4-FFF2-40B4-BE49-F238E27FC236}">
                <a16:creationId xmlns:a16="http://schemas.microsoft.com/office/drawing/2014/main" id="{4C3EEF16-9864-E245-A5E6-45DCF6EA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4946" y="3572958"/>
            <a:ext cx="133731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5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99EDD-9900-4D45-B246-62B9A2AF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/>
              <a:t>What is a “meeting” </a:t>
            </a:r>
            <a:br>
              <a:rPr lang="en-US"/>
            </a:br>
            <a:r>
              <a:rPr lang="en-US"/>
              <a:t>under the oml?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B4765-20E6-B245-8BBB-04671AC81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46" y="2032000"/>
            <a:ext cx="6584634" cy="31385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rgbClr val="404040"/>
                </a:solidFill>
              </a:rPr>
              <a:t>“</a:t>
            </a:r>
            <a:r>
              <a:rPr lang="en-US" b="1">
                <a:solidFill>
                  <a:srgbClr val="404040"/>
                </a:solidFill>
              </a:rPr>
              <a:t>Meeting</a:t>
            </a:r>
            <a:r>
              <a:rPr lang="en-US">
                <a:solidFill>
                  <a:srgbClr val="404040"/>
                </a:solidFill>
              </a:rPr>
              <a:t>” is defined by statute as a </a:t>
            </a:r>
            <a:r>
              <a:rPr lang="en-US" b="1">
                <a:solidFill>
                  <a:srgbClr val="404040"/>
                </a:solidFill>
              </a:rPr>
              <a:t>deliberation by a quorum of public body with respect to any matter within the body's jurisdiction</a:t>
            </a:r>
            <a:r>
              <a:rPr lang="en-US">
                <a:solidFill>
                  <a:srgbClr val="404040"/>
                </a:solidFill>
              </a:rPr>
              <a:t>. </a:t>
            </a:r>
          </a:p>
          <a:p>
            <a:pPr marL="0" indent="0">
              <a:buNone/>
            </a:pPr>
            <a:endParaRPr lang="en-US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u="sng">
                <a:solidFill>
                  <a:srgbClr val="404040"/>
                </a:solidFill>
              </a:rPr>
              <a:t>Includes</a:t>
            </a:r>
            <a:r>
              <a:rPr lang="en-US">
                <a:solidFill>
                  <a:srgbClr val="404040"/>
                </a:solidFill>
              </a:rPr>
              <a:t>:   any gathering by quorum of multi-member board or commission where there is any discussion of matters involving that board or committee (2 of 3, 3 of 5, 4 of 7, etc.)</a:t>
            </a:r>
          </a:p>
          <a:p>
            <a:pPr marL="0" indent="0">
              <a:buNone/>
            </a:pPr>
            <a:endParaRPr lang="en-US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u="sng">
                <a:solidFill>
                  <a:srgbClr val="404040"/>
                </a:solidFill>
              </a:rPr>
              <a:t>Not a meeting</a:t>
            </a:r>
            <a:r>
              <a:rPr lang="en-US">
                <a:solidFill>
                  <a:srgbClr val="404040"/>
                </a:solidFill>
              </a:rPr>
              <a:t>: Site visit (as long as there are no deliberations during the visit)</a:t>
            </a:r>
            <a:endParaRPr lang="en-US" u="sng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68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A5C5-A545-89D9-64EB-8E25C02E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not “meetings” under the OML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86CA-E181-9324-B08B-53AFE8176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an on-site inspection of a project</a:t>
            </a:r>
          </a:p>
          <a:p>
            <a:r>
              <a:rPr lang="en-US" sz="1800" dirty="0"/>
              <a:t>attendance at a public or private gathering, including a conference or training program or a media, social or other event</a:t>
            </a:r>
          </a:p>
          <a:p>
            <a:r>
              <a:rPr lang="en-US" sz="1800" dirty="0"/>
              <a:t>attendance by a quorum of a public body at a meeting of another public body that has complied with the notice requirements of the open meeting law, so long as the visiting members communicate only by open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063705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AC15-5523-114C-BBD3-9ED046BA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595237"/>
            <a:ext cx="5937755" cy="1188720"/>
          </a:xfrm>
        </p:spPr>
        <p:txBody>
          <a:bodyPr>
            <a:normAutofit/>
          </a:bodyPr>
          <a:lstStyle/>
          <a:p>
            <a:r>
              <a:rPr lang="en-US" sz="3600"/>
              <a:t>Executive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9745-C458-E844-B9AE-16D9DCE4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763" y="2235109"/>
            <a:ext cx="6622473" cy="351406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200"/>
              <a:t>General rule is all matters are </a:t>
            </a:r>
            <a:r>
              <a:rPr lang="en-US" sz="2200" u="sng"/>
              <a:t>open</a:t>
            </a:r>
            <a:r>
              <a:rPr lang="en-US" sz="2200"/>
              <a:t> session</a:t>
            </a:r>
          </a:p>
          <a:p>
            <a:pPr>
              <a:spcAft>
                <a:spcPts val="600"/>
              </a:spcAft>
            </a:pPr>
            <a:r>
              <a:rPr lang="en-US" sz="2200"/>
              <a:t>Very limited and specific exceptions</a:t>
            </a:r>
          </a:p>
          <a:p>
            <a:pPr>
              <a:spcAft>
                <a:spcPts val="600"/>
              </a:spcAft>
            </a:pPr>
            <a:r>
              <a:rPr lang="en-US" sz="2200"/>
              <a:t>Agenda item must be specific</a:t>
            </a:r>
          </a:p>
          <a:p>
            <a:pPr>
              <a:spcAft>
                <a:spcPts val="600"/>
              </a:spcAft>
            </a:pPr>
            <a:r>
              <a:rPr lang="en-US" sz="2200"/>
              <a:t>Motion must be specifically worded and note if you will or will not be returning to open session</a:t>
            </a:r>
          </a:p>
          <a:p>
            <a:pPr>
              <a:spcAft>
                <a:spcPts val="600"/>
              </a:spcAft>
            </a:pPr>
            <a:r>
              <a:rPr lang="en-US" sz="2200"/>
              <a:t>Roll call votes</a:t>
            </a:r>
          </a:p>
          <a:p>
            <a:pPr>
              <a:spcAft>
                <a:spcPts val="600"/>
              </a:spcAft>
            </a:pPr>
            <a:r>
              <a:rPr lang="en-US" sz="2400" b="1" u="sng"/>
              <a:t>Consult with Town Counsel prior to scheduling or posting any Executive Session item.</a:t>
            </a:r>
          </a:p>
          <a:p>
            <a:pPr>
              <a:spcAft>
                <a:spcPts val="600"/>
              </a:spcAft>
            </a:pPr>
            <a:endParaRPr lang="en-US" sz="2200"/>
          </a:p>
          <a:p>
            <a:pPr>
              <a:spcAft>
                <a:spcPts val="600"/>
              </a:spcAft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8817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448B-D21F-F445-BEB2-75B385E0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Minutes –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E2154-1933-B74A-B0CD-129D8209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683" y="1989372"/>
            <a:ext cx="6584634" cy="2879256"/>
          </a:xfrm>
        </p:spPr>
        <p:txBody>
          <a:bodyPr>
            <a:noAutofit/>
          </a:bodyPr>
          <a:lstStyle/>
          <a:p>
            <a:r>
              <a:rPr lang="en-US" sz="2400" dirty="0"/>
              <a:t>Date</a:t>
            </a:r>
          </a:p>
          <a:p>
            <a:r>
              <a:rPr lang="en-US" sz="2400" dirty="0"/>
              <a:t>Time</a:t>
            </a:r>
          </a:p>
          <a:p>
            <a:r>
              <a:rPr lang="en-US" sz="2400" dirty="0"/>
              <a:t>Place</a:t>
            </a:r>
          </a:p>
          <a:p>
            <a:r>
              <a:rPr lang="en-US" sz="2400" dirty="0"/>
              <a:t>Members</a:t>
            </a:r>
          </a:p>
          <a:p>
            <a:r>
              <a:rPr lang="en-US" sz="2400" dirty="0"/>
              <a:t>Subjects discussed – </a:t>
            </a:r>
            <a:r>
              <a:rPr lang="en-US" sz="2400" b="1" dirty="0"/>
              <a:t>How much detail?</a:t>
            </a:r>
            <a:endParaRPr lang="en-US" sz="2400" dirty="0"/>
          </a:p>
          <a:p>
            <a:r>
              <a:rPr lang="en-US" sz="2400" dirty="0"/>
              <a:t>Actions/Votes</a:t>
            </a:r>
          </a:p>
        </p:txBody>
      </p:sp>
    </p:spTree>
    <p:extLst>
      <p:ext uri="{BB962C8B-B14F-4D97-AF65-F5344CB8AC3E}">
        <p14:creationId xmlns:p14="http://schemas.microsoft.com/office/powerpoint/2010/main" val="3300558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20A3-475A-B718-D404-0871B776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Minutes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EE63-0F7C-ABA5-3E5B-9C27AC3A0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List of documents used </a:t>
            </a:r>
          </a:p>
          <a:p>
            <a:r>
              <a:rPr lang="en-US" sz="2400" dirty="0"/>
              <a:t>Must be approved in a “timely manner” </a:t>
            </a:r>
          </a:p>
          <a:p>
            <a:pPr lvl="1"/>
            <a:r>
              <a:rPr lang="en-US" sz="2400" dirty="0"/>
              <a:t>3 meetings or 30 days</a:t>
            </a:r>
          </a:p>
          <a:p>
            <a:r>
              <a:rPr lang="en-US" sz="2400" dirty="0"/>
              <a:t>Where do the minutes go after you approve them? </a:t>
            </a:r>
          </a:p>
          <a:p>
            <a:r>
              <a:rPr lang="en-US" sz="2400" dirty="0"/>
              <a:t>What is the best practice? </a:t>
            </a:r>
          </a:p>
          <a:p>
            <a:pPr lvl="1"/>
            <a:r>
              <a:rPr lang="en-US" sz="2400" dirty="0"/>
              <a:t>Draft minutes right after the meeting</a:t>
            </a:r>
          </a:p>
          <a:p>
            <a:pPr lvl="1"/>
            <a:r>
              <a:rPr lang="en-US" sz="2400" dirty="0"/>
              <a:t>Put them on next agenda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84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8559-BA4A-DA40-871B-3F2B7D34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0" y="596043"/>
            <a:ext cx="5937755" cy="1188720"/>
          </a:xfrm>
        </p:spPr>
        <p:txBody>
          <a:bodyPr>
            <a:normAutofit/>
          </a:bodyPr>
          <a:lstStyle/>
          <a:p>
            <a:r>
              <a:rPr lang="en-US" sz="3000"/>
              <a:t>COMMON OML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08B0-A058-1449-8AAE-B43BEFC6E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657" y="2142836"/>
            <a:ext cx="6704683" cy="3289185"/>
          </a:xfrm>
        </p:spPr>
        <p:txBody>
          <a:bodyPr>
            <a:noAutofit/>
          </a:bodyPr>
          <a:lstStyle/>
          <a:p>
            <a:r>
              <a:rPr lang="en-US" altLang="en-US" dirty="0"/>
              <a:t>Emails – Staff to Board members is fine – “Reply All” is a violation</a:t>
            </a:r>
          </a:p>
          <a:p>
            <a:r>
              <a:rPr lang="en-US" altLang="en-US" dirty="0"/>
              <a:t>Phone polling is a violation</a:t>
            </a:r>
          </a:p>
          <a:p>
            <a:r>
              <a:rPr lang="en-US" altLang="en-US" dirty="0"/>
              <a:t>Prior to going into Executive Session, check with counsel</a:t>
            </a:r>
          </a:p>
          <a:p>
            <a:r>
              <a:rPr lang="en-US" altLang="en-US" b="1" u="sng" dirty="0"/>
              <a:t>If you get an OML complaint, immediately notify the Town Administrator and Town Counsel!</a:t>
            </a:r>
          </a:p>
          <a:p>
            <a:r>
              <a:rPr lang="en-US" dirty="0"/>
              <a:t>Agenda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 dirty="0"/>
              <a:t>No listing “old business” or “new business” without details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 dirty="0"/>
              <a:t>Get in a routine, give yourself a few days to draft agenda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 dirty="0"/>
              <a:t>What if we’re behind on minutes? </a:t>
            </a:r>
          </a:p>
        </p:txBody>
      </p:sp>
    </p:spTree>
    <p:extLst>
      <p:ext uri="{BB962C8B-B14F-4D97-AF65-F5344CB8AC3E}">
        <p14:creationId xmlns:p14="http://schemas.microsoft.com/office/powerpoint/2010/main" val="42281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17CA2-E682-BF4E-8B26-260C921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OML Guides and resources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1BD4-9045-2B49-AC32-7FE8D8B3A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>
                <a:solidFill>
                  <a:schemeClr val="bg1"/>
                </a:solidFill>
              </a:rPr>
              <a:t>General Laws, c.  30A, §§ 18-25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chemeClr val="bg1"/>
                </a:solidFill>
              </a:rPr>
              <a:t>AG’s Guide to the Massachusetts Open Meeting Law: </a:t>
            </a:r>
            <a:r>
              <a:rPr lang="en-US">
                <a:solidFill>
                  <a:schemeClr val="bg1"/>
                </a:solidFill>
                <a:hlinkClick r:id="rId3"/>
              </a:rPr>
              <a:t>https://www.mass.gov/files/documents/2017/09/25/2017%20Guide%20only.pdf</a:t>
            </a:r>
            <a:endParaRPr lang="en-US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>
                <a:solidFill>
                  <a:schemeClr val="bg1"/>
                </a:solidFill>
              </a:rPr>
              <a:t>Open Meeting Law FAQs: </a:t>
            </a:r>
            <a:r>
              <a:rPr lang="en-US">
                <a:solidFill>
                  <a:schemeClr val="bg1"/>
                </a:solidFill>
                <a:hlinkClick r:id="rId3"/>
              </a:rPr>
              <a:t>https://www.mass.gov/files/documents/2017/09/25/2017%20Guide%20only.pdf</a:t>
            </a:r>
            <a:endParaRPr lang="en-US">
              <a:solidFill>
                <a:schemeClr val="bg1"/>
              </a:solidFill>
            </a:endParaRPr>
          </a:p>
          <a:p>
            <a:pPr marL="342900" lvl="1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8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D95EA-6F99-274E-960D-2206E2C6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3200"/>
              <a:t>Roles &amp;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0D90-DADC-3845-9378-D9CD36BC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683" y="1794060"/>
            <a:ext cx="6584634" cy="367786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>
                <a:solidFill>
                  <a:schemeClr val="tx1"/>
                </a:solidFill>
              </a:rPr>
              <a:t>A board or committee member’s basic function is to make policy, unless otherwise specified by statute or bylaw.</a:t>
            </a:r>
            <a:endParaRPr lang="en-US" sz="1600" b="1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</a:rPr>
              <a:t>Understanding the basic mission of your board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</a:rPr>
              <a:t>Conduct inside and outside of meetings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</a:rPr>
              <a:t>How to handle a citizen complaint</a:t>
            </a:r>
          </a:p>
        </p:txBody>
      </p:sp>
    </p:spTree>
    <p:extLst>
      <p:ext uri="{BB962C8B-B14F-4D97-AF65-F5344CB8AC3E}">
        <p14:creationId xmlns:p14="http://schemas.microsoft.com/office/powerpoint/2010/main" val="4109002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2448B-D21F-F445-BEB2-75B385E0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/>
              <a:t>Public records law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E2154-1933-B74A-B0CD-129D8209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683" y="1989372"/>
            <a:ext cx="6584634" cy="28792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404040"/>
                </a:solidFill>
              </a:rPr>
              <a:t>“Public records” </a:t>
            </a:r>
            <a:r>
              <a:rPr lang="en-US">
                <a:solidFill>
                  <a:srgbClr val="404040"/>
                </a:solidFill>
              </a:rPr>
              <a:t>include</a:t>
            </a:r>
            <a:r>
              <a:rPr lang="en-US" b="1">
                <a:solidFill>
                  <a:srgbClr val="404040"/>
                </a:solidFill>
              </a:rPr>
              <a:t> </a:t>
            </a:r>
            <a:r>
              <a:rPr lang="en-US">
                <a:solidFill>
                  <a:srgbClr val="404040"/>
                </a:solidFill>
              </a:rPr>
              <a:t>every record that is made or received by a government entity or employee (</a:t>
            </a:r>
            <a:r>
              <a:rPr lang="en-US" i="1">
                <a:solidFill>
                  <a:srgbClr val="404040"/>
                </a:solidFill>
              </a:rPr>
              <a:t>including Town board and committee members</a:t>
            </a:r>
            <a:r>
              <a:rPr lang="en-US">
                <a:solidFill>
                  <a:srgbClr val="40404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404040"/>
                </a:solidFill>
              </a:rPr>
              <a:t>Broad definition – includes all types of records, such books, papers, maps, photographs, recorded tapes, financial statements, statistical tabulations, or other documentary materials or data, </a:t>
            </a:r>
            <a:r>
              <a:rPr lang="en-US" b="1">
                <a:solidFill>
                  <a:srgbClr val="404040"/>
                </a:solidFill>
              </a:rPr>
              <a:t>regardless of physical form or characteristics </a:t>
            </a:r>
            <a:r>
              <a:rPr lang="en-US">
                <a:solidFill>
                  <a:srgbClr val="404040"/>
                </a:solidFill>
              </a:rPr>
              <a:t>(paper, electronic, </a:t>
            </a:r>
            <a:r>
              <a:rPr lang="en-US" err="1">
                <a:solidFill>
                  <a:srgbClr val="404040"/>
                </a:solidFill>
              </a:rPr>
              <a:t>etc</a:t>
            </a:r>
            <a:r>
              <a:rPr lang="en-US">
                <a:solidFill>
                  <a:srgbClr val="404040"/>
                </a:solidFill>
              </a:rPr>
              <a:t>).</a:t>
            </a:r>
            <a:endParaRPr lang="en-US" b="1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404040"/>
                </a:solidFill>
              </a:rPr>
              <a:t>This includes emails and text messages - </a:t>
            </a:r>
            <a:r>
              <a:rPr lang="en-US" b="1" u="sng">
                <a:solidFill>
                  <a:srgbClr val="404040"/>
                </a:solidFill>
              </a:rPr>
              <a:t>even those from a personal account/device</a:t>
            </a:r>
            <a:r>
              <a:rPr lang="en-US" b="1">
                <a:solidFill>
                  <a:srgbClr val="40404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570428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6F65-B44A-D241-B033-04E62322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687601"/>
            <a:ext cx="5937755" cy="1188720"/>
          </a:xfrm>
        </p:spPr>
        <p:txBody>
          <a:bodyPr/>
          <a:lstStyle/>
          <a:p>
            <a:r>
              <a:rPr lang="en-US"/>
              <a:t>Public Records:</a:t>
            </a:r>
            <a:br>
              <a:rPr lang="en-US"/>
            </a:br>
            <a:r>
              <a:rPr lang="en-US"/>
              <a:t>Exemptions from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84DB-2B7B-C44D-A697-F3813428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872" y="2410691"/>
            <a:ext cx="7278253" cy="3338573"/>
          </a:xfrm>
        </p:spPr>
        <p:txBody>
          <a:bodyPr/>
          <a:lstStyle/>
          <a:p>
            <a:r>
              <a:rPr lang="en-US" sz="2200"/>
              <a:t>The Town may </a:t>
            </a:r>
            <a:r>
              <a:rPr lang="en-US" sz="2200" i="1"/>
              <a:t>not</a:t>
            </a:r>
            <a:r>
              <a:rPr lang="en-US" sz="2200"/>
              <a:t> withhold any public records, unless they meet one of the 21 enumerated statutory exemptions under G. L. c. 4, § 7(26).  </a:t>
            </a:r>
          </a:p>
          <a:p>
            <a:pPr marL="0" indent="0">
              <a:buNone/>
            </a:pPr>
            <a:endParaRPr lang="en-US" sz="2200"/>
          </a:p>
          <a:p>
            <a:r>
              <a:rPr lang="en-US" sz="2200"/>
              <a:t>Even in cases where a record falls under a statutory exemption, the Town often has an obligation to release a </a:t>
            </a:r>
            <a:r>
              <a:rPr lang="en-US" sz="2200" i="1"/>
              <a:t>partial</a:t>
            </a:r>
            <a:r>
              <a:rPr lang="en-US" sz="2200"/>
              <a:t> or </a:t>
            </a:r>
            <a:r>
              <a:rPr lang="en-US" sz="2200" i="1"/>
              <a:t>redacted</a:t>
            </a:r>
            <a:r>
              <a:rPr lang="en-US" sz="2200"/>
              <a:t> record, only withholding the specific portions that meet the exemption.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20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A46F-0A41-374E-B439-AC3BCF88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283" y="952547"/>
            <a:ext cx="4421124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/>
              <a:t>Social media &amp; technology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736" y="964692"/>
            <a:ext cx="2990088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180" y="1128683"/>
            <a:ext cx="27432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46B5-62E1-624A-AD31-806F3D94D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24" y="2184815"/>
            <a:ext cx="2496312" cy="24963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35E7C-92AF-0F4C-8FE6-84F9E52AC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5282" y="2336800"/>
            <a:ext cx="4582245" cy="356445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000"/>
              <a:t>Social media is a helpful tool for communicating with the public, but be aware of the implications:</a:t>
            </a:r>
          </a:p>
          <a:p>
            <a:pPr lvl="2"/>
            <a:r>
              <a:rPr lang="en-US" altLang="en-US" sz="1800"/>
              <a:t>Open Meeting Law </a:t>
            </a:r>
          </a:p>
          <a:p>
            <a:pPr lvl="2"/>
            <a:r>
              <a:rPr lang="en-US" altLang="en-US" sz="1800"/>
              <a:t>Public Records Law</a:t>
            </a:r>
          </a:p>
          <a:p>
            <a:pPr lvl="2"/>
            <a:r>
              <a:rPr lang="en-US" altLang="en-US" sz="1800"/>
              <a:t>Potential violations of Town policies, including Harassment/Discrimination policies</a:t>
            </a:r>
          </a:p>
          <a:p>
            <a:pPr lvl="2"/>
            <a:r>
              <a:rPr lang="en-US" altLang="en-US" sz="1800"/>
              <a:t>Impact of communications on Town workplaces</a:t>
            </a:r>
          </a:p>
        </p:txBody>
      </p:sp>
    </p:spTree>
    <p:extLst>
      <p:ext uri="{BB962C8B-B14F-4D97-AF65-F5344CB8AC3E}">
        <p14:creationId xmlns:p14="http://schemas.microsoft.com/office/powerpoint/2010/main" val="3092167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8AE7C-59FF-D24F-BFC3-A465B967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3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5BC01-8658-4E4E-BC4E-8B4905DE4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9683" y="1956816"/>
            <a:ext cx="6584634" cy="313140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>
                <a:solidFill>
                  <a:srgbClr val="404040"/>
                </a:solidFill>
              </a:rPr>
              <a:t>Keep criticism and negative comments in perspective – </a:t>
            </a:r>
            <a:r>
              <a:rPr lang="en-US" sz="2400" i="1">
                <a:solidFill>
                  <a:srgbClr val="404040"/>
                </a:solidFill>
              </a:rPr>
              <a:t>is it really representative of the public at large?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rgbClr val="404040"/>
                </a:solidFill>
              </a:rPr>
              <a:t>Responding to comments on social media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>
                <a:solidFill>
                  <a:srgbClr val="404040"/>
                </a:solidFill>
              </a:rPr>
              <a:t>Could be an Open Meeting Law violation 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rgbClr val="404040"/>
                </a:solidFill>
              </a:rPr>
              <a:t>Board business should be discussed in 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649066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97D2-FC33-BB49-8D67-A284D73E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46" y="2858251"/>
            <a:ext cx="3290594" cy="1141497"/>
          </a:xfrm>
        </p:spPr>
        <p:txBody>
          <a:bodyPr>
            <a:normAutofit/>
          </a:bodyPr>
          <a:lstStyle/>
          <a:p>
            <a:r>
              <a:rPr lang="en-US" sz="2800" b="1"/>
              <a:t>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922DD-CD4E-2842-8D82-30FE1533F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844" y="2209027"/>
            <a:ext cx="3744210" cy="38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Richard </a:t>
            </a:r>
            <a:r>
              <a:rPr lang="en-US" sz="2400" b="1" dirty="0" err="1"/>
              <a:t>Massina</a:t>
            </a:r>
            <a:r>
              <a:rPr lang="en-US" sz="2400" b="1" dirty="0"/>
              <a:t>, Esq. 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rich@cliffordkennylaw.com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John Clifford, Esq.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john@cliffordkennylaw.com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(781)924-5796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862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CEC0F-D737-B188-FCBA-C5C756FE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board and 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001C-5906-994A-FEF9-B8BA9D10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Ethics Training must be completed within 30 days </a:t>
            </a:r>
          </a:p>
          <a:p>
            <a:pPr lvl="1"/>
            <a:r>
              <a:rPr lang="en-US" b="1" dirty="0"/>
              <a:t>This can help you avoid a conflict of interest issue!</a:t>
            </a:r>
          </a:p>
          <a:p>
            <a:r>
              <a:rPr lang="en-US" dirty="0"/>
              <a:t>You must get sworn in by the Town Clerk when you are appointed </a:t>
            </a:r>
            <a:r>
              <a:rPr lang="en-US" b="1" dirty="0"/>
              <a:t>or when you are re-appointed!</a:t>
            </a:r>
          </a:p>
          <a:p>
            <a:r>
              <a:rPr lang="en-US" b="1" dirty="0"/>
              <a:t>Check with the Town Clerk or Town Administrator if you have questions!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136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C68B-FC9F-3D4D-84CD-0E07B285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122" y="558292"/>
            <a:ext cx="6191755" cy="1397508"/>
          </a:xfrm>
        </p:spPr>
        <p:txBody>
          <a:bodyPr>
            <a:normAutofit/>
          </a:bodyPr>
          <a:lstStyle/>
          <a:p>
            <a:r>
              <a:rPr lang="en-US" sz="3000"/>
              <a:t>when does a board member have authority?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59B3E-370F-7948-A261-08DED1527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599" y="2400301"/>
            <a:ext cx="6908799" cy="3454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/>
              <a:t>Know where your power is derived from.  </a:t>
            </a:r>
          </a:p>
          <a:p>
            <a:pPr marL="0" indent="0">
              <a:buNone/>
            </a:pPr>
            <a:r>
              <a:rPr lang="en-US" sz="2600"/>
              <a:t>As a Board member, generally, one does not have any power outside of the meeting of the Board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</a:rPr>
              <a:t>Limitations on your authority as a board member</a:t>
            </a:r>
          </a:p>
          <a:p>
            <a:pPr marL="0" indent="0">
              <a:buNone/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11815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E83B-FE4A-0983-89A9-1C59A50E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town charter and other legal authority for your board or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53B6-882F-AD77-8448-A679D2B7E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Town Charter – adopted by the legislature, has the weight of state law</a:t>
            </a:r>
          </a:p>
          <a:p>
            <a:r>
              <a:rPr lang="en-US" dirty="0"/>
              <a:t>State laws provide more specific guidance for your board or committee</a:t>
            </a:r>
          </a:p>
          <a:p>
            <a:r>
              <a:rPr lang="en-US" dirty="0"/>
              <a:t>Town bylaws</a:t>
            </a:r>
          </a:p>
          <a:p>
            <a:r>
              <a:rPr lang="en-US" dirty="0"/>
              <a:t>Board policies and procedures </a:t>
            </a:r>
          </a:p>
          <a:p>
            <a:r>
              <a:rPr lang="en-US" dirty="0"/>
              <a:t>Questions regarding authority should be directed to Town Counsel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8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1EB0-786A-E1CF-FF3C-FF1826C5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Indemnification and personal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FF589-0FAE-9CD2-0984-6CFEE0682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General Laws, c. 258, sec. 13 – </a:t>
            </a:r>
            <a:r>
              <a:rPr lang="en-US" b="1" dirty="0"/>
              <a:t>You are indemnified for</a:t>
            </a:r>
          </a:p>
          <a:p>
            <a:pPr lvl="1"/>
            <a:r>
              <a:rPr lang="en-US" sz="1800" dirty="0"/>
              <a:t>Actions taken within the scope of your lawful authority</a:t>
            </a:r>
          </a:p>
          <a:p>
            <a:pPr lvl="1"/>
            <a:r>
              <a:rPr lang="en-US" sz="1800" dirty="0"/>
              <a:t>Generally, decisions made in lawful meetings of your board or committee</a:t>
            </a:r>
          </a:p>
          <a:p>
            <a:r>
              <a:rPr lang="en-US" b="1" dirty="0"/>
              <a:t>You may not be indemnified for…</a:t>
            </a:r>
          </a:p>
          <a:p>
            <a:pPr lvl="1"/>
            <a:r>
              <a:rPr lang="en-US" sz="1800" dirty="0"/>
              <a:t>Actions taken outside of a board or committee meeting – why?</a:t>
            </a:r>
          </a:p>
          <a:p>
            <a:pPr lvl="1"/>
            <a:r>
              <a:rPr lang="en-US" sz="1800" dirty="0"/>
              <a:t>Actions taken in violation of the OML</a:t>
            </a:r>
          </a:p>
          <a:p>
            <a:pPr lvl="1"/>
            <a:r>
              <a:rPr lang="en-US" sz="1800" dirty="0"/>
              <a:t>Violations of Civil Rights</a:t>
            </a:r>
          </a:p>
          <a:p>
            <a:pPr lvl="1"/>
            <a:r>
              <a:rPr lang="en-US" sz="1800" dirty="0"/>
              <a:t>Intentional torts </a:t>
            </a:r>
          </a:p>
        </p:txBody>
      </p:sp>
    </p:spTree>
    <p:extLst>
      <p:ext uri="{BB962C8B-B14F-4D97-AF65-F5344CB8AC3E}">
        <p14:creationId xmlns:p14="http://schemas.microsoft.com/office/powerpoint/2010/main" val="144913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400A-8962-C848-A996-EB9FEDE2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560188"/>
            <a:ext cx="5937755" cy="1188720"/>
          </a:xfrm>
        </p:spPr>
        <p:txBody>
          <a:bodyPr>
            <a:normAutofit/>
          </a:bodyPr>
          <a:lstStyle/>
          <a:p>
            <a:r>
              <a:rPr lang="en-US" sz="3000"/>
              <a:t>Workplace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06D82-D071-1145-A81B-E0C7C82D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020" y="2221992"/>
            <a:ext cx="6789420" cy="391363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The Town is a workplace – subject to all employment laws, regulations, laws and policies – </a:t>
            </a:r>
            <a:r>
              <a:rPr lang="en-US" sz="2600" i="1" dirty="0"/>
              <a:t>including harassment and discrimination policies 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Be aware of employees' statutory rights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All complaints must be dealt with properly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Utilize the Town Administrator’s Office and Human Resources Department </a:t>
            </a:r>
          </a:p>
        </p:txBody>
      </p:sp>
    </p:spTree>
    <p:extLst>
      <p:ext uri="{BB962C8B-B14F-4D97-AF65-F5344CB8AC3E}">
        <p14:creationId xmlns:p14="http://schemas.microsoft.com/office/powerpoint/2010/main" val="339578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74A4-45FB-834F-88C8-0C1AA710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9" y="535432"/>
            <a:ext cx="7668491" cy="1188720"/>
          </a:xfrm>
        </p:spPr>
        <p:txBody>
          <a:bodyPr/>
          <a:lstStyle/>
          <a:p>
            <a:r>
              <a:rPr lang="en-US" dirty="0"/>
              <a:t>DISCRIMINATION AND HARASSMENT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1DAE-FEA3-EB45-BB07-005461ACA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451" y="1983139"/>
            <a:ext cx="7240445" cy="184842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The Town’s Policy covers employees, elected officials, appointed officials, and volunteers.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Discrimination or harassment based on race, gender, religion, national origin, ancestry, age, disability, sexual orientation, or gender identity is against the law. </a:t>
            </a: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7B9EE5-0EC3-E34A-8F35-89CE1A555EF2}"/>
              </a:ext>
            </a:extLst>
          </p:cNvPr>
          <p:cNvSpPr/>
          <p:nvPr/>
        </p:nvSpPr>
        <p:spPr>
          <a:xfrm>
            <a:off x="1436254" y="4090553"/>
            <a:ext cx="6271491" cy="214283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How do you, as a volunteer, make sure you comply with the law?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Don’t tolerate discrimination or harassment!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Report any misconduct to the Town Administrator or 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Never retaliate against a complainant or witness</a:t>
            </a:r>
          </a:p>
          <a:p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16895800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2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AB5763482EEE4C916C1295D2813558" ma:contentTypeVersion="20" ma:contentTypeDescription="Create a new document." ma:contentTypeScope="" ma:versionID="cf52e8978502ed6131b00ef4f6008d81">
  <xsd:schema xmlns:xsd="http://www.w3.org/2001/XMLSchema" xmlns:xs="http://www.w3.org/2001/XMLSchema" xmlns:p="http://schemas.microsoft.com/office/2006/metadata/properties" xmlns:ns2="ae1e846a-00c4-478e-85fb-b7a04ec093a6" xmlns:ns3="7fe8efe1-164b-4bc3-9443-85275dca50f1" targetNamespace="http://schemas.microsoft.com/office/2006/metadata/properties" ma:root="true" ma:fieldsID="1cf4a31454e47af4eeacdcdf10eaafd2" ns2:_="" ns3:_="">
    <xsd:import namespace="ae1e846a-00c4-478e-85fb-b7a04ec093a6"/>
    <xsd:import namespace="7fe8efe1-164b-4bc3-9443-85275dca50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e846a-00c4-478e-85fb-b7a04ec09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493f0db-8717-45a2-ba23-4aa46b73d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8efe1-164b-4bc3-9443-85275dca50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ec6cc3-ade4-4c1c-9fe1-a048dfea9484}" ma:internalName="TaxCatchAll" ma:showField="CatchAllData" ma:web="7fe8efe1-164b-4bc3-9443-85275dca50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1e846a-00c4-478e-85fb-b7a04ec093a6">
      <Terms xmlns="http://schemas.microsoft.com/office/infopath/2007/PartnerControls"/>
    </lcf76f155ced4ddcb4097134ff3c332f>
    <TaxCatchAll xmlns="7fe8efe1-164b-4bc3-9443-85275dca50f1" xsi:nil="true"/>
  </documentManagement>
</p:properties>
</file>

<file path=customXml/itemProps1.xml><?xml version="1.0" encoding="utf-8"?>
<ds:datastoreItem xmlns:ds="http://schemas.openxmlformats.org/officeDocument/2006/customXml" ds:itemID="{D55DB7AE-09B3-4987-85CE-D47C10234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e846a-00c4-478e-85fb-b7a04ec093a6"/>
    <ds:schemaRef ds:uri="7fe8efe1-164b-4bc3-9443-85275dca5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8C8EB3-B198-4B20-8FAA-49E987C06F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004A4A-6BB0-4459-8AD2-457B9A38B61B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ae1e846a-00c4-478e-85fb-b7a04ec093a6"/>
    <ds:schemaRef ds:uri="http://schemas.openxmlformats.org/package/2006/metadata/core-properties"/>
    <ds:schemaRef ds:uri="http://purl.org/dc/elements/1.1/"/>
    <ds:schemaRef ds:uri="7fe8efe1-164b-4bc3-9443-85275dca50f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2107</Words>
  <Application>Microsoft Macintosh PowerPoint</Application>
  <PresentationFormat>On-screen Show (4:3)</PresentationFormat>
  <Paragraphs>273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Gill Sans</vt:lpstr>
      <vt:lpstr>Gill Sans MT</vt:lpstr>
      <vt:lpstr>Parcel</vt:lpstr>
      <vt:lpstr>1_Parcel</vt:lpstr>
      <vt:lpstr>2_Parcel</vt:lpstr>
      <vt:lpstr>Rockland  Board &amp; Committee member training</vt:lpstr>
      <vt:lpstr>Goals</vt:lpstr>
      <vt:lpstr>Roles &amp; responsibilities</vt:lpstr>
      <vt:lpstr>New board and Committee members</vt:lpstr>
      <vt:lpstr>when does a board member have authority?</vt:lpstr>
      <vt:lpstr>The town charter and other legal authority for your board or committee</vt:lpstr>
      <vt:lpstr>Indemnification and personal liability</vt:lpstr>
      <vt:lpstr>Workplace reminder</vt:lpstr>
      <vt:lpstr>DISCRIMINATION AND HARASSMENT </vt:lpstr>
      <vt:lpstr>Boards’ responsibilities to staff</vt:lpstr>
      <vt:lpstr>Staff responsibilities  to board</vt:lpstr>
      <vt:lpstr>Public hearings &amp;  Due process</vt:lpstr>
      <vt:lpstr>Respectful &amp; professional communication</vt:lpstr>
      <vt:lpstr>Running an effective meeting</vt:lpstr>
      <vt:lpstr>Dealing with difficult topics</vt:lpstr>
      <vt:lpstr>Setting the Agenda</vt:lpstr>
      <vt:lpstr>Responding to complaints and policy violations</vt:lpstr>
      <vt:lpstr>Open meeting law overview</vt:lpstr>
      <vt:lpstr>Open meeting law</vt:lpstr>
      <vt:lpstr>What Is a “public body?”</vt:lpstr>
      <vt:lpstr>What is not a “public body?” </vt:lpstr>
      <vt:lpstr>What is a deliberation? </vt:lpstr>
      <vt:lpstr>What is a “meeting”  under the oml?</vt:lpstr>
      <vt:lpstr>These are not “meetings” under the OML</vt:lpstr>
      <vt:lpstr>Executive session </vt:lpstr>
      <vt:lpstr>Minutes – the basics</vt:lpstr>
      <vt:lpstr>Minutes (CONT.)</vt:lpstr>
      <vt:lpstr>COMMON OML pitfalls</vt:lpstr>
      <vt:lpstr>OML Guides and resources</vt:lpstr>
      <vt:lpstr>Public records law overview</vt:lpstr>
      <vt:lpstr>Public Records: Exemptions from disclosure</vt:lpstr>
      <vt:lpstr>Social media &amp; technology</vt:lpstr>
      <vt:lpstr>Social media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 dpw  Management training</dc:title>
  <dc:creator>Caitlin Morey</dc:creator>
  <cp:lastModifiedBy>John Clifford</cp:lastModifiedBy>
  <cp:revision>3</cp:revision>
  <cp:lastPrinted>2024-06-10T15:54:50Z</cp:lastPrinted>
  <dcterms:created xsi:type="dcterms:W3CDTF">2020-11-16T21:07:10Z</dcterms:created>
  <dcterms:modified xsi:type="dcterms:W3CDTF">2024-09-12T16:08:05Z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0x010100E1AB5763482EEE4C916C1295D2813558</vt:lpwstr>
  </property>
  <property fmtid="{D5CDD505-2E9C-101B-9397-08002B2CF9AE}" pid="3" name="MediaServiceImageTags">
    <vt:lpwstr/>
  </property>
</Properties>
</file>