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7" r:id="rId3"/>
    <p:sldId id="267" r:id="rId4"/>
    <p:sldId id="268" r:id="rId5"/>
    <p:sldId id="269" r:id="rId6"/>
    <p:sldId id="258" r:id="rId7"/>
    <p:sldId id="263" r:id="rId8"/>
    <p:sldId id="270" r:id="rId9"/>
    <p:sldId id="271" r:id="rId10"/>
    <p:sldId id="264" r:id="rId11"/>
    <p:sldId id="273" r:id="rId12"/>
    <p:sldId id="274" r:id="rId13"/>
    <p:sldId id="277" r:id="rId14"/>
    <p:sldId id="265" r:id="rId15"/>
    <p:sldId id="275" r:id="rId16"/>
    <p:sldId id="276" r:id="rId17"/>
    <p:sldId id="284" r:id="rId18"/>
  </p:sldIdLst>
  <p:sldSz cx="12192000" cy="6858000"/>
  <p:notesSz cx="6858000" cy="9144000"/>
  <p:defaultTextStyle>
    <a:defPPr>
      <a:defRPr lang="en-US"/>
    </a:defPPr>
    <a:lvl1pPr marL="0" algn="l" defTabSz="12190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15" algn="l" defTabSz="12190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31" algn="l" defTabSz="12190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548" algn="l" defTabSz="12190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062" algn="l" defTabSz="12190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577" algn="l" defTabSz="12190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093" algn="l" defTabSz="12190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609" algn="l" defTabSz="12190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125" algn="l" defTabSz="12190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 autoAdjust="0"/>
    <p:restoredTop sz="94660"/>
  </p:normalViewPr>
  <p:slideViewPr>
    <p:cSldViewPr>
      <p:cViewPr>
        <p:scale>
          <a:sx n="100" d="100"/>
          <a:sy n="100" d="100"/>
        </p:scale>
        <p:origin x="1230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03404"/>
            <a:ext cx="109728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559175"/>
            <a:ext cx="10972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1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7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5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1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3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0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6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0B8B9-4C04-4DDF-9AFD-B2E02D82F36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6178781"/>
            <a:ext cx="3454400" cy="6096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609600" y="6070600"/>
            <a:ext cx="109728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15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2213522"/>
            <a:ext cx="5275168" cy="1470025"/>
          </a:xfrm>
        </p:spPr>
        <p:txBody>
          <a:bodyPr>
            <a:normAutofit/>
          </a:bodyPr>
          <a:lstStyle/>
          <a:p>
            <a:pPr algn="l"/>
            <a:r>
              <a:rPr lang="en-US" sz="4267" b="1" dirty="0">
                <a:solidFill>
                  <a:schemeClr val="tx2"/>
                </a:solidFill>
              </a:rPr>
              <a:t>Rockland Sewer I/I Project Summary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D9F8D56-F586-2699-51C9-EA6CFB105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46943"/>
          <a:stretch/>
        </p:blipFill>
        <p:spPr bwMode="auto">
          <a:xfrm>
            <a:off x="7705537" y="1"/>
            <a:ext cx="4486463" cy="13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0D73B-24D1-580C-9CF7-977F2105C347}"/>
              </a:ext>
            </a:extLst>
          </p:cNvPr>
          <p:cNvSpPr/>
          <p:nvPr/>
        </p:nvSpPr>
        <p:spPr>
          <a:xfrm rot="10800000">
            <a:off x="1" y="6749148"/>
            <a:ext cx="7724775" cy="1098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1CBB0-CE61-B95A-F457-0F9CBA6FFFD2}"/>
              </a:ext>
            </a:extLst>
          </p:cNvPr>
          <p:cNvSpPr/>
          <p:nvPr/>
        </p:nvSpPr>
        <p:spPr>
          <a:xfrm rot="10800000">
            <a:off x="-19236" y="1375910"/>
            <a:ext cx="7724775" cy="1098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5866D-4D6A-30C6-4A81-E83526893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2731" y="-66654"/>
            <a:ext cx="4760840" cy="158694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516A4A5-6E8D-CB67-F771-61B6E93ED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9" b="5111"/>
          <a:stretch/>
        </p:blipFill>
        <p:spPr bwMode="auto">
          <a:xfrm>
            <a:off x="7705540" y="1481901"/>
            <a:ext cx="4486461" cy="253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EC545-636B-B5D7-7425-7AF711BCD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7" b="7590"/>
          <a:stretch/>
        </p:blipFill>
        <p:spPr bwMode="auto">
          <a:xfrm>
            <a:off x="7705537" y="4126320"/>
            <a:ext cx="4486464" cy="273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CC48E-B1D7-029A-42C9-D8A7468DA1E1}"/>
              </a:ext>
            </a:extLst>
          </p:cNvPr>
          <p:cNvSpPr txBox="1"/>
          <p:nvPr/>
        </p:nvSpPr>
        <p:spPr>
          <a:xfrm>
            <a:off x="2032000" y="5474622"/>
            <a:ext cx="21523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tx2"/>
                </a:solidFill>
              </a:rPr>
              <a:t>February 22, 2024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AA6D629-120B-206A-47BF-CA3D35A6E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2380642"/>
            <a:ext cx="1309070" cy="130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48FB65-4016-BEC2-B4CA-84BE20148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3482931" cy="2349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4679E-4118-AB61-5DFC-3BF6A71ED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636" y="228600"/>
            <a:ext cx="3483673" cy="2349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43DB8B-CF9F-B738-CF8C-27E91B779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845" y="228599"/>
            <a:ext cx="3499233" cy="2350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B09431-A996-2FCB-3E24-C88517A97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56" y="3276600"/>
            <a:ext cx="3525966" cy="2349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A296EC-AAA9-B783-834A-6BF6A3D0B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199" y="3276600"/>
            <a:ext cx="3493533" cy="23495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DF816-A748-4204-85E9-4B1D76EEBB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644"/>
          <a:stretch/>
        </p:blipFill>
        <p:spPr>
          <a:xfrm>
            <a:off x="4714744" y="3276600"/>
            <a:ext cx="3045456" cy="23495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03366C-6729-FE8B-1C27-F583AC8819D1}"/>
              </a:ext>
            </a:extLst>
          </p:cNvPr>
          <p:cNvSpPr txBox="1"/>
          <p:nvPr/>
        </p:nvSpPr>
        <p:spPr>
          <a:xfrm>
            <a:off x="760156" y="2696533"/>
            <a:ext cx="3482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Infiltration @ Joint: Approx. 7200 GPD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19E643-8C58-7377-1F69-5F43E6186628}"/>
              </a:ext>
            </a:extLst>
          </p:cNvPr>
          <p:cNvSpPr txBox="1"/>
          <p:nvPr/>
        </p:nvSpPr>
        <p:spPr>
          <a:xfrm>
            <a:off x="4496378" y="2696533"/>
            <a:ext cx="3482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Infiltration @ Joint: Approx. 7200 GPD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B819C-E9A8-6AC6-B3D9-DC934ABFAFA0}"/>
              </a:ext>
            </a:extLst>
          </p:cNvPr>
          <p:cNvSpPr txBox="1"/>
          <p:nvPr/>
        </p:nvSpPr>
        <p:spPr>
          <a:xfrm>
            <a:off x="8220499" y="2696533"/>
            <a:ext cx="3482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Infiltration @ Joint: Approx. 5760 GPD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A13BD4-DA30-85BD-A23C-82B13144164A}"/>
              </a:ext>
            </a:extLst>
          </p:cNvPr>
          <p:cNvSpPr txBox="1"/>
          <p:nvPr/>
        </p:nvSpPr>
        <p:spPr>
          <a:xfrm>
            <a:off x="760155" y="5698367"/>
            <a:ext cx="3482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Infiltration @ Joint: Approx. 1440 GPD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815D99-8516-51DA-2122-F9B06EE112CE}"/>
              </a:ext>
            </a:extLst>
          </p:cNvPr>
          <p:cNvSpPr txBox="1"/>
          <p:nvPr/>
        </p:nvSpPr>
        <p:spPr>
          <a:xfrm>
            <a:off x="4714744" y="5710396"/>
            <a:ext cx="3045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Manhole with signs of infiltration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EEF982-EA7D-DAAE-2261-2517C097E8C3}"/>
              </a:ext>
            </a:extLst>
          </p:cNvPr>
          <p:cNvSpPr txBox="1"/>
          <p:nvPr/>
        </p:nvSpPr>
        <p:spPr>
          <a:xfrm>
            <a:off x="8231858" y="5698366"/>
            <a:ext cx="3462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Infiltration/Inflow @ Manhole Cover</a:t>
            </a:r>
          </a:p>
        </p:txBody>
      </p:sp>
    </p:spTree>
    <p:extLst>
      <p:ext uri="{BB962C8B-B14F-4D97-AF65-F5344CB8AC3E}">
        <p14:creationId xmlns:p14="http://schemas.microsoft.com/office/powerpoint/2010/main" val="310845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ADC97D-1FD7-7B0E-E4DD-6349AD4EA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646" y="1600199"/>
            <a:ext cx="7289800" cy="3346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i="0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I/I Annual Program – Year 3 Infiltration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CEE10-2C21-8EB3-6069-E1957610F397}"/>
              </a:ext>
            </a:extLst>
          </p:cNvPr>
          <p:cNvSpPr txBox="1">
            <a:spLocks/>
          </p:cNvSpPr>
          <p:nvPr/>
        </p:nvSpPr>
        <p:spPr>
          <a:xfrm>
            <a:off x="609600" y="1600199"/>
            <a:ext cx="4038600" cy="4525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Subareas 9 and 13 are selected as the project area for Year 3 Infiltration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Approximately 40,500 linear feet (LF) of sewer pipes and 210 manholes will be inspected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Anticipated Schedule</a:t>
            </a:r>
          </a:p>
          <a:p>
            <a:pPr marL="876286" lvl="1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Manhole Inspection: March</a:t>
            </a:r>
          </a:p>
          <a:p>
            <a:pPr marL="876286" lvl="1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CCTV Inspection: April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436A46-46B0-009E-CBFF-8DF5AA2C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990600" cy="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04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i="0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I/I Annual Program – Future Work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CEE10-2C21-8EB3-6069-E1957610F397}"/>
              </a:ext>
            </a:extLst>
          </p:cNvPr>
          <p:cNvSpPr txBox="1">
            <a:spLocks/>
          </p:cNvSpPr>
          <p:nvPr/>
        </p:nvSpPr>
        <p:spPr>
          <a:xfrm>
            <a:off x="609600" y="4118018"/>
            <a:ext cx="11049000" cy="2008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Ahead of Schedule – Year 3 Infiltration Project is planned for Spring 2024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To reevaluate the Annual Program schedule after the completion of Year 3 Infiltration work. Town may consider performing sewer rehabilitation sooner or continue to Year 4 Infiltration.</a:t>
            </a:r>
            <a:endParaRPr lang="en-US" sz="14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D2E399-3289-765F-A264-A941FD14A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38956"/>
            <a:ext cx="11125200" cy="248765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1BF0080-186E-787B-9B5A-1A6463BE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990600" cy="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24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592761"/>
          </a:xfrm>
        </p:spPr>
        <p:txBody>
          <a:bodyPr>
            <a:normAutofit/>
          </a:bodyPr>
          <a:lstStyle/>
          <a:p>
            <a:r>
              <a:rPr lang="en-US" sz="5333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Sewer Rate Study</a:t>
            </a:r>
          </a:p>
        </p:txBody>
      </p:sp>
    </p:spTree>
    <p:extLst>
      <p:ext uri="{BB962C8B-B14F-4D97-AF65-F5344CB8AC3E}">
        <p14:creationId xmlns:p14="http://schemas.microsoft.com/office/powerpoint/2010/main" val="2193666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tx2"/>
                </a:solidFill>
              </a:rPr>
              <a:t>Rate Study Results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1074400" cy="4525963"/>
          </a:xfrm>
        </p:spPr>
        <p:txBody>
          <a:bodyPr>
            <a:normAutofit/>
          </a:bodyPr>
          <a:lstStyle/>
          <a:p>
            <a:pPr algn="just">
              <a:spcAft>
                <a:spcPts val="667"/>
              </a:spcAft>
            </a:pPr>
            <a:r>
              <a:rPr lang="en-US" sz="2667" dirty="0"/>
              <a:t>Operation &amp; Maintenance (O&amp;M) expenses are projected to increase by approximately 3% annually</a:t>
            </a:r>
          </a:p>
          <a:p>
            <a:pPr algn="just">
              <a:spcAft>
                <a:spcPts val="667"/>
              </a:spcAft>
            </a:pPr>
            <a:r>
              <a:rPr lang="en-US" sz="2667" dirty="0"/>
              <a:t>In the next 10 years, the Town’s Sewer Department is expected to spend nearly $9 million annually on capital improvements</a:t>
            </a:r>
          </a:p>
          <a:p>
            <a:pPr lvl="1" algn="just">
              <a:spcAft>
                <a:spcPts val="667"/>
              </a:spcAft>
              <a:buFont typeface="Wingdings" panose="05000000000000000000" pitchFamily="2" charset="2"/>
              <a:buChar char="Ø"/>
            </a:pPr>
            <a:r>
              <a:rPr lang="en-US" sz="2133" dirty="0"/>
              <a:t>Mostly for WWTF Upgrade</a:t>
            </a:r>
          </a:p>
          <a:p>
            <a:pPr lvl="1" algn="just">
              <a:spcAft>
                <a:spcPts val="667"/>
              </a:spcAft>
              <a:buFont typeface="Wingdings" panose="05000000000000000000" pitchFamily="2" charset="2"/>
              <a:buChar char="Ø"/>
            </a:pPr>
            <a:r>
              <a:rPr lang="en-US" sz="2133" dirty="0"/>
              <a:t>Some capital improvement projects will be fund by ARPA monies</a:t>
            </a:r>
          </a:p>
          <a:p>
            <a:pPr algn="just">
              <a:spcAft>
                <a:spcPts val="667"/>
              </a:spcAft>
            </a:pPr>
            <a:r>
              <a:rPr lang="en-US" sz="2667" dirty="0"/>
              <a:t>Targeting retained earnings at 15% of Budget</a:t>
            </a:r>
          </a:p>
          <a:p>
            <a:pPr algn="just">
              <a:spcAft>
                <a:spcPts val="667"/>
              </a:spcAft>
            </a:pPr>
            <a:r>
              <a:rPr lang="en-US" sz="2667" dirty="0"/>
              <a:t>Urgency to build up reserve to fund WWTF upgrade project</a:t>
            </a:r>
          </a:p>
          <a:p>
            <a:pPr algn="just">
              <a:spcAft>
                <a:spcPts val="667"/>
              </a:spcAft>
            </a:pPr>
            <a:endParaRPr lang="en-US" sz="2667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42D293-A365-3E77-EAAF-F1489771A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990600" cy="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12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tx2"/>
                </a:solidFill>
              </a:rPr>
              <a:t>Recommended Rate Increases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1074400" cy="4525963"/>
          </a:xfrm>
        </p:spPr>
        <p:txBody>
          <a:bodyPr>
            <a:normAutofit/>
          </a:bodyPr>
          <a:lstStyle/>
          <a:p>
            <a:pPr algn="just">
              <a:spcAft>
                <a:spcPts val="667"/>
              </a:spcAft>
            </a:pPr>
            <a:r>
              <a:rPr lang="en-US" sz="2667" dirty="0"/>
              <a:t>Through careful evaluation and analysis, a proposed rate increase plan is submitted to the Sewer Commissioners for review and comments. The recommended 15-year rate increase plan:</a:t>
            </a:r>
          </a:p>
          <a:p>
            <a:pPr algn="just">
              <a:spcAft>
                <a:spcPts val="667"/>
              </a:spcAft>
            </a:pPr>
            <a:r>
              <a:rPr lang="en-US" sz="2667" dirty="0"/>
              <a:t>First 8-year period, a 10% increase per year</a:t>
            </a:r>
          </a:p>
          <a:p>
            <a:pPr algn="just">
              <a:spcAft>
                <a:spcPts val="667"/>
              </a:spcAft>
            </a:pPr>
            <a:endParaRPr lang="en-US" sz="2667" dirty="0"/>
          </a:p>
          <a:p>
            <a:pPr algn="just">
              <a:spcBef>
                <a:spcPts val="2000"/>
              </a:spcBef>
              <a:spcAft>
                <a:spcPts val="667"/>
              </a:spcAft>
            </a:pPr>
            <a:r>
              <a:rPr lang="en-US" sz="2667" dirty="0"/>
              <a:t>Followed by a slower 7-year period increase</a:t>
            </a:r>
          </a:p>
          <a:p>
            <a:pPr algn="just">
              <a:spcAft>
                <a:spcPts val="667"/>
              </a:spcAft>
            </a:pPr>
            <a:endParaRPr lang="en-US" sz="2667" dirty="0"/>
          </a:p>
          <a:p>
            <a:pPr algn="just">
              <a:spcAft>
                <a:spcPts val="667"/>
              </a:spcAft>
            </a:pPr>
            <a:endParaRPr lang="en-US" sz="266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1A578-73F9-A913-EBA5-FB92F781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73" y="3272631"/>
            <a:ext cx="971550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27FDE-026C-7423-DFED-FEF851FA4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52" y="4579143"/>
            <a:ext cx="8801080" cy="57149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94A4153-FBA2-5831-9226-13F03214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990600" cy="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80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7EFBA-CA32-CA0D-BC18-C5239CAD1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/>
          <a:stretch/>
        </p:blipFill>
        <p:spPr>
          <a:xfrm>
            <a:off x="101600" y="1600200"/>
            <a:ext cx="11988800" cy="44812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D1A894-44CB-467E-6D69-B5337CB1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27161"/>
          </a:xfrm>
        </p:spPr>
        <p:txBody>
          <a:bodyPr>
            <a:normAutofit/>
          </a:bodyPr>
          <a:lstStyle/>
          <a:p>
            <a:pPr algn="l"/>
            <a:r>
              <a:rPr lang="en-US" sz="3733" dirty="0">
                <a:ln w="0"/>
                <a:solidFill>
                  <a:schemeClr val="tx2"/>
                </a:solidFill>
              </a:rPr>
              <a:t>Projected Sewer Cash Flow – with recommended rate changes</a:t>
            </a:r>
          </a:p>
        </p:txBody>
      </p:sp>
    </p:spTree>
    <p:extLst>
      <p:ext uri="{BB962C8B-B14F-4D97-AF65-F5344CB8AC3E}">
        <p14:creationId xmlns:p14="http://schemas.microsoft.com/office/powerpoint/2010/main" val="62000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Customer review">
            <a:extLst>
              <a:ext uri="{FF2B5EF4-FFF2-40B4-BE49-F238E27FC236}">
                <a16:creationId xmlns:a16="http://schemas.microsoft.com/office/drawing/2014/main" id="{8B8B7F99-7AA6-9930-ED5D-8F24FF9E4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1133" y="681937"/>
            <a:ext cx="2129737" cy="2129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8800" y="2859063"/>
            <a:ext cx="599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Thank you!</a:t>
            </a:r>
          </a:p>
          <a:p>
            <a:pPr algn="ctr"/>
            <a:r>
              <a:rPr lang="en-US" sz="6400" dirty="0">
                <a:solidFill>
                  <a:schemeClr val="accent1"/>
                </a:solidFill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0800" y="5048647"/>
            <a:ext cx="955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Arial" panose="020B0604020202020204" pitchFamily="34" charset="0"/>
              </a:rPr>
              <a:t>westonandsampson.com</a:t>
            </a:r>
          </a:p>
        </p:txBody>
      </p:sp>
    </p:spTree>
    <p:extLst>
      <p:ext uri="{BB962C8B-B14F-4D97-AF65-F5344CB8AC3E}">
        <p14:creationId xmlns:p14="http://schemas.microsoft.com/office/powerpoint/2010/main" val="11617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944562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2"/>
                </a:solidFill>
              </a:rPr>
              <a:t>2021 SSES Report &amp;</a:t>
            </a:r>
            <a:br>
              <a:rPr lang="en-US" sz="3000" dirty="0">
                <a:solidFill>
                  <a:schemeClr val="tx2"/>
                </a:solidFill>
              </a:rPr>
            </a:br>
            <a:r>
              <a:rPr lang="en-US" sz="3000" dirty="0">
                <a:solidFill>
                  <a:schemeClr val="tx2"/>
                </a:solidFill>
              </a:rPr>
              <a:t>Sewer System Rehabilitation Project Summary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51D0ED5-69BF-A135-037C-4CE20547F32F}"/>
              </a:ext>
            </a:extLst>
          </p:cNvPr>
          <p:cNvSpPr txBox="1">
            <a:spLocks/>
          </p:cNvSpPr>
          <p:nvPr/>
        </p:nvSpPr>
        <p:spPr>
          <a:xfrm>
            <a:off x="609598" y="4267200"/>
            <a:ext cx="10921107" cy="1676400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Total identified I/I is approximately </a:t>
            </a:r>
            <a:r>
              <a:rPr lang="en-US" sz="1600" u="sng" dirty="0"/>
              <a:t>227,725</a:t>
            </a:r>
            <a:r>
              <a:rPr lang="en-US" sz="1600" dirty="0"/>
              <a:t> gallons in the project area, according to the 2021 report.</a:t>
            </a:r>
          </a:p>
          <a:p>
            <a:pPr algn="just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Infiltration removal is typically limited to 50-90 percent due to the potential for migration of the flow from one repaired defect to a nearby defect that may not have been identified. A </a:t>
            </a:r>
            <a:r>
              <a:rPr lang="en-US" sz="1600" u="sng" dirty="0"/>
              <a:t>50%</a:t>
            </a:r>
            <a:r>
              <a:rPr lang="en-US" sz="1600" dirty="0"/>
              <a:t> removal rate is assumed as a conservative approach.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A6A43-D9CA-3CA5-E0C8-C80D0CB0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281127"/>
            <a:ext cx="10287000" cy="292414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D2878D6-FECA-EF5A-467E-83CE8CB7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990600" cy="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0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0E82-5D25-FA2A-D50C-D54DF7F4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I/I Control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D8733-48D0-13DC-51C5-5A0C4CA95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2575"/>
            <a:ext cx="10972800" cy="411479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15 Year Plan ​</a:t>
            </a:r>
          </a:p>
          <a:p>
            <a:pPr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Year 1 – Flow &amp; Rainfall Monitoring and Groundwater Analysis​</a:t>
            </a:r>
          </a:p>
          <a:p>
            <a:pPr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Year 2-4 – Infiltration​</a:t>
            </a:r>
          </a:p>
          <a:p>
            <a:pPr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Year 5 – Inflow (Yr 2-4 Project Area)​</a:t>
            </a:r>
          </a:p>
          <a:p>
            <a:pPr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Year 6 – Rehabilitation Project (Yr 2-5 Project Area)​</a:t>
            </a:r>
          </a:p>
          <a:p>
            <a:pPr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Repeat – Years 2 to 6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EBFC736-A471-0C33-E638-18791104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990600" cy="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49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C29717-84FE-4778-F74E-4BFA90B4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84104"/>
            <a:ext cx="11811000" cy="649369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590F722-0EA1-3AD8-2C90-08AE3246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990600" cy="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8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10972800" cy="57912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I/I and O&amp;M Program</a:t>
            </a:r>
          </a:p>
        </p:txBody>
      </p:sp>
    </p:spTree>
    <p:extLst>
      <p:ext uri="{BB962C8B-B14F-4D97-AF65-F5344CB8AC3E}">
        <p14:creationId xmlns:p14="http://schemas.microsoft.com/office/powerpoint/2010/main" val="748379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39298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33" dirty="0"/>
          </a:p>
          <a:p>
            <a:pPr lvl="1"/>
            <a:endParaRPr lang="en-US" sz="21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45DFE-5302-3D50-3AAC-FA50D52991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3345" r="2166" b="4106"/>
          <a:stretch/>
        </p:blipFill>
        <p:spPr>
          <a:xfrm>
            <a:off x="533400" y="-1"/>
            <a:ext cx="11125200" cy="677614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262C8C-87E8-0C94-9D58-9554CDA49A54}"/>
              </a:ext>
            </a:extLst>
          </p:cNvPr>
          <p:cNvSpPr txBox="1">
            <a:spLocks/>
          </p:cNvSpPr>
          <p:nvPr/>
        </p:nvSpPr>
        <p:spPr>
          <a:xfrm>
            <a:off x="990600" y="5486400"/>
            <a:ext cx="7696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15 meters, 3 Groundwater Gauge, and 1 Rain Gauge were installed April 2023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Monitoring period - 10 weeks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DB08F2-AE0F-73DC-F604-21305E2A5EF5}"/>
              </a:ext>
            </a:extLst>
          </p:cNvPr>
          <p:cNvSpPr txBox="1">
            <a:spLocks/>
          </p:cNvSpPr>
          <p:nvPr/>
        </p:nvSpPr>
        <p:spPr>
          <a:xfrm>
            <a:off x="838200" y="134835"/>
            <a:ext cx="6400800" cy="4935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sz="2800" u="sng" dirty="0"/>
              <a:t>Year 1 -  Flow Metering and I/I Analysis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18F39F98-0616-2E24-33A9-0B844346129C}"/>
              </a:ext>
            </a:extLst>
          </p:cNvPr>
          <p:cNvSpPr/>
          <p:nvPr/>
        </p:nvSpPr>
        <p:spPr>
          <a:xfrm>
            <a:off x="8458200" y="343198"/>
            <a:ext cx="762000" cy="759154"/>
          </a:xfrm>
          <a:prstGeom prst="star5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13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7774EB-D37D-5605-218F-7187E411B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54" y="381000"/>
            <a:ext cx="9531096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2273554" cy="24384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Metering Study Results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CEE10-2C21-8EB3-6069-E1957610F397}"/>
              </a:ext>
            </a:extLst>
          </p:cNvPr>
          <p:cNvSpPr txBox="1">
            <a:spLocks/>
          </p:cNvSpPr>
          <p:nvPr/>
        </p:nvSpPr>
        <p:spPr>
          <a:xfrm>
            <a:off x="635446" y="4539555"/>
            <a:ext cx="10921107" cy="1404045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Generally, infiltration removal is typically limited to 50-90 percent, while inflow removal can be completely (100%) removed.</a:t>
            </a:r>
          </a:p>
          <a:p>
            <a:pPr algn="just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Recommended prioritize subarea 6 and 11 for further investigation (</a:t>
            </a:r>
            <a:r>
              <a:rPr lang="en-US" sz="1600" u="sng" dirty="0"/>
              <a:t>Project Area for Year 2 Infiltration</a:t>
            </a:r>
            <a:r>
              <a:rPr lang="en-US" sz="1600" dirty="0"/>
              <a:t>)</a:t>
            </a:r>
          </a:p>
          <a:p>
            <a:pPr algn="just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Followed by subareas 9 and 13 (</a:t>
            </a:r>
            <a:r>
              <a:rPr lang="en-US" sz="1600" u="sng" dirty="0"/>
              <a:t>Project Area for Year 3 Infiltration</a:t>
            </a:r>
            <a:r>
              <a:rPr lang="en-US" sz="1600" dirty="0"/>
              <a:t>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799F18-1A11-82E1-A752-18C3ED44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990600" cy="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5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i="0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I/I Annual Program – Year 2 Infiltration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CEE10-2C21-8EB3-6069-E1957610F397}"/>
              </a:ext>
            </a:extLst>
          </p:cNvPr>
          <p:cNvSpPr txBox="1">
            <a:spLocks/>
          </p:cNvSpPr>
          <p:nvPr/>
        </p:nvSpPr>
        <p:spPr>
          <a:xfrm>
            <a:off x="609600" y="1600199"/>
            <a:ext cx="4038600" cy="4525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Subarea 6 and 11 were prioritized for further inspection based on Year 1 metering result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Approximately 37,300 linear feet (LF) of sewer pipes and 172 manholes were inspected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Inspection Result</a:t>
            </a:r>
          </a:p>
          <a:p>
            <a:pPr marL="876286" lvl="1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u="sng" dirty="0"/>
              <a:t>Observed Infiltration = Approx. 45,000 GPD</a:t>
            </a:r>
          </a:p>
          <a:p>
            <a:pPr marL="876286" lvl="1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u="sng" dirty="0"/>
              <a:t>Unidentified Service Flow (Suspected I/I) = Approx. 110,000 GPD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C1D6F-C67D-D967-6D73-A9429885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923" y="1600199"/>
            <a:ext cx="7289800" cy="33464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DD554B-604A-EFB9-0EE6-5A8BA120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990600" cy="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892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4402A1EA-895B-FF8C-2BE4-21C9761D21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4445" r="2549" b="4445"/>
          <a:stretch/>
        </p:blipFill>
        <p:spPr>
          <a:xfrm>
            <a:off x="533400" y="114300"/>
            <a:ext cx="112013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12319"/>
      </p:ext>
    </p:extLst>
  </p:cSld>
  <p:clrMapOvr>
    <a:masterClrMapping/>
  </p:clrMapOvr>
</p:sld>
</file>

<file path=ppt/theme/theme1.xml><?xml version="1.0" encoding="utf-8"?>
<a:theme xmlns:a="http://schemas.openxmlformats.org/drawingml/2006/main" name="2017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WST2016-11-2 WIDE WHITE PP (ANIMATED)</Template>
  <TotalTime>3295</TotalTime>
  <Words>583</Words>
  <Application>Microsoft Office PowerPoint</Application>
  <PresentationFormat>Widescreen</PresentationFormat>
  <Paragraphs>58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2017d</vt:lpstr>
      <vt:lpstr>Rockland Sewer I/I Project Summary</vt:lpstr>
      <vt:lpstr>2021 SSES Report &amp; Sewer System Rehabilitation Project Summary</vt:lpstr>
      <vt:lpstr>I/I Control Plan</vt:lpstr>
      <vt:lpstr>PowerPoint Presentation</vt:lpstr>
      <vt:lpstr>Annual I/I and O&amp;M Program</vt:lpstr>
      <vt:lpstr>PowerPoint Presentation</vt:lpstr>
      <vt:lpstr>Metering Study Results</vt:lpstr>
      <vt:lpstr>I/I Annual Program – Year 2 Infiltration</vt:lpstr>
      <vt:lpstr>PowerPoint Presentation</vt:lpstr>
      <vt:lpstr>PowerPoint Presentation</vt:lpstr>
      <vt:lpstr>I/I Annual Program – Year 3 Infiltration</vt:lpstr>
      <vt:lpstr>I/I Annual Program – Future Work</vt:lpstr>
      <vt:lpstr>Sewer Rate Study</vt:lpstr>
      <vt:lpstr>Rate Study Results Overview</vt:lpstr>
      <vt:lpstr>Recommended Rate Increases</vt:lpstr>
      <vt:lpstr>Projected Sewer Cash Flow – with recommended rate changes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Rockland Sewer Rate Study</dc:title>
  <dc:creator>Wong, Kin</dc:creator>
  <cp:lastModifiedBy>Wong, Kin</cp:lastModifiedBy>
  <cp:revision>15</cp:revision>
  <dcterms:created xsi:type="dcterms:W3CDTF">2023-02-16T13:45:36Z</dcterms:created>
  <dcterms:modified xsi:type="dcterms:W3CDTF">2024-02-22T13:28:50Z</dcterms:modified>
</cp:coreProperties>
</file>