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4"/>
  </p:notesMasterIdLst>
  <p:handoutMasterIdLst>
    <p:handoutMasterId r:id="rId25"/>
  </p:handoutMasterIdLst>
  <p:sldIdLst>
    <p:sldId id="256" r:id="rId2"/>
    <p:sldId id="326" r:id="rId3"/>
    <p:sldId id="279" r:id="rId4"/>
    <p:sldId id="280" r:id="rId5"/>
    <p:sldId id="283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8" r:id="rId16"/>
    <p:sldId id="341" r:id="rId17"/>
    <p:sldId id="339" r:id="rId18"/>
    <p:sldId id="340" r:id="rId19"/>
    <p:sldId id="336" r:id="rId20"/>
    <p:sldId id="337" r:id="rId21"/>
    <p:sldId id="342" r:id="rId22"/>
    <p:sldId id="271" r:id="rId23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8" autoAdjust="0"/>
    <p:restoredTop sz="94660"/>
  </p:normalViewPr>
  <p:slideViewPr>
    <p:cSldViewPr>
      <p:cViewPr varScale="1">
        <p:scale>
          <a:sx n="69" d="100"/>
          <a:sy n="69" d="100"/>
        </p:scale>
        <p:origin x="104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endParaRPr lang="en-US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 alt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endParaRPr lang="en-US" alt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1E04E16F-4E69-0D45-BF50-CA78D3134B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180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endParaRPr lang="en-US" alt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 alt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endParaRPr lang="en-US" altLang="en-US"/>
          </a:p>
        </p:txBody>
      </p:sp>
      <p:sp>
        <p:nvSpPr>
          <p:cNvPr id="13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3B8BE90C-BFF4-D642-96DD-C5573C7FF3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57238" indent="-29051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66813" indent="-23336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33538" indent="-23336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100263" indent="-23336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574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30146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718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290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818B72E-00F1-F74A-A07E-4D37D607A62F}" type="slidenum">
              <a:rPr kumimoji="0" lang="en-US" altLang="en-US" sz="1000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kumimoji="0"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383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57238" indent="-29051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66813" indent="-23336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33538" indent="-23336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100263" indent="-23336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574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30146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718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290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340C8D-168A-8F4A-BFF8-9B27EF0B57D5}" type="slidenum">
              <a:rPr kumimoji="0" lang="en-US" altLang="en-US" sz="1000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kumimoji="0"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57238" indent="-29051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66813" indent="-23336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33538" indent="-23336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100263" indent="-23336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574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30146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718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290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340C8D-168A-8F4A-BFF8-9B27EF0B57D5}" type="slidenum">
              <a:rPr kumimoji="0" lang="en-US" altLang="en-US" sz="1000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kumimoji="0"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57238" indent="-29051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66813" indent="-23336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33538" indent="-23336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100263" indent="-23336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574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30146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718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290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340C8D-168A-8F4A-BFF8-9B27EF0B57D5}" type="slidenum">
              <a:rPr kumimoji="0" lang="en-US" altLang="en-US" sz="1000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kumimoji="0"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57238" indent="-29051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66813" indent="-23336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33538" indent="-23336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100263" indent="-23336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574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30146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718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290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340C8D-168A-8F4A-BFF8-9B27EF0B57D5}" type="slidenum">
              <a:rPr kumimoji="0" lang="en-US" altLang="en-US" sz="1000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kumimoji="0"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57238" indent="-29051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66813" indent="-23336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33538" indent="-23336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100263" indent="-23336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574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30146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718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290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340C8D-168A-8F4A-BFF8-9B27EF0B57D5}" type="slidenum">
              <a:rPr kumimoji="0" lang="en-US" altLang="en-US" sz="1000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kumimoji="0"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57238" indent="-29051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66813" indent="-23336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33538" indent="-23336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100263" indent="-23336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574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30146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718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290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E42A7C-D6F7-C745-B35E-5815BB619532}" type="slidenum">
              <a:rPr kumimoji="0" lang="en-US" altLang="en-US" sz="1000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kumimoji="0"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89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57238" indent="-29051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66813" indent="-23336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33538" indent="-23336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100263" indent="-23336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574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30146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718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290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340C8D-168A-8F4A-BFF8-9B27EF0B57D5}" type="slidenum">
              <a:rPr kumimoji="0" lang="en-US" altLang="en-US" sz="1000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kumimoji="0"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57238" indent="-29051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66813" indent="-23336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33538" indent="-23336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100263" indent="-23336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574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30146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718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290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340C8D-168A-8F4A-BFF8-9B27EF0B57D5}" type="slidenum">
              <a:rPr kumimoji="0" lang="en-US" altLang="en-US" sz="1000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kumimoji="0"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57238" indent="-29051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66813" indent="-23336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33538" indent="-23336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100263" indent="-23336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574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30146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718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290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340C8D-168A-8F4A-BFF8-9B27EF0B57D5}" type="slidenum">
              <a:rPr kumimoji="0" lang="en-US" altLang="en-US" sz="1000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kumimoji="0"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57238" indent="-29051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66813" indent="-23336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33538" indent="-23336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100263" indent="-23336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574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30146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718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290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340C8D-168A-8F4A-BFF8-9B27EF0B57D5}" type="slidenum">
              <a:rPr kumimoji="0" lang="en-US" altLang="en-US" sz="1000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kumimoji="0"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57238" indent="-29051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66813" indent="-23336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33538" indent="-23336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100263" indent="-23336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574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30146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718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290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340C8D-168A-8F4A-BFF8-9B27EF0B57D5}" type="slidenum">
              <a:rPr kumimoji="0" lang="en-US" altLang="en-US" sz="1000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kumimoji="0"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57238" indent="-29051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66813" indent="-23336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33538" indent="-23336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100263" indent="-23336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574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30146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718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290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340C8D-168A-8F4A-BFF8-9B27EF0B57D5}" type="slidenum">
              <a:rPr kumimoji="0" lang="en-US" altLang="en-US" sz="1000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kumimoji="0"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57238" indent="-29051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66813" indent="-23336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33538" indent="-23336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100263" indent="-233363" algn="l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574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30146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718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29063" indent="-23336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340C8D-168A-8F4A-BFF8-9B27EF0B57D5}" type="slidenum">
              <a:rPr kumimoji="0" lang="en-US" altLang="en-US" sz="1000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kumimoji="0"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E0667B-75CE-0B44-8693-5A66611589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06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 userDrawn="1"/>
        </p:nvGraphicFramePr>
        <p:xfrm>
          <a:off x="17463" y="5181600"/>
          <a:ext cx="768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7" name="Photo Editor Photo" r:id="rId3" imgW="2572109" imgH="1943371" progId="MSPhotoEd.3">
                  <p:embed/>
                </p:oleObj>
              </mc:Choice>
              <mc:Fallback>
                <p:oleObj name="Photo Editor Photo" r:id="rId3" imgW="2572109" imgH="19433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5181600"/>
                        <a:ext cx="768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 userDrawn="1"/>
        </p:nvGraphicFramePr>
        <p:xfrm>
          <a:off x="17463" y="5181600"/>
          <a:ext cx="768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8" name="Photo Editor Photo" r:id="rId5" imgW="2572109" imgH="1943371" progId="MSPhotoEd.3">
                  <p:embed/>
                </p:oleObj>
              </mc:Choice>
              <mc:Fallback>
                <p:oleObj name="Photo Editor Photo" r:id="rId5" imgW="2572109" imgH="19433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5181600"/>
                        <a:ext cx="768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4A46E-5F51-7549-BD5D-3232966973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75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6B12E3-D529-B745-92CA-A6EB2407CA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906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 userDrawn="1"/>
        </p:nvGraphicFramePr>
        <p:xfrm>
          <a:off x="17463" y="5181600"/>
          <a:ext cx="768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5" name="Photo Editor Photo" r:id="rId3" imgW="2572109" imgH="1943371" progId="MSPhotoEd.3">
                  <p:embed/>
                </p:oleObj>
              </mc:Choice>
              <mc:Fallback>
                <p:oleObj name="Photo Editor Photo" r:id="rId3" imgW="2572109" imgH="19433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5181600"/>
                        <a:ext cx="768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 userDrawn="1"/>
        </p:nvGraphicFramePr>
        <p:xfrm>
          <a:off x="17463" y="5181600"/>
          <a:ext cx="768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6" name="Photo Editor Photo" r:id="rId5" imgW="2572109" imgH="1943371" progId="MSPhotoEd.3">
                  <p:embed/>
                </p:oleObj>
              </mc:Choice>
              <mc:Fallback>
                <p:oleObj name="Photo Editor Photo" r:id="rId5" imgW="2572109" imgH="19433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5181600"/>
                        <a:ext cx="768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1D041-D19F-AD49-8A27-2E0D9A42CE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 userDrawn="1"/>
        </p:nvGraphicFramePr>
        <p:xfrm>
          <a:off x="17463" y="5181600"/>
          <a:ext cx="768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9" name="Photo Editor Photo" r:id="rId3" imgW="2572109" imgH="1943371" progId="MSPhotoEd.3">
                  <p:embed/>
                </p:oleObj>
              </mc:Choice>
              <mc:Fallback>
                <p:oleObj name="Photo Editor Photo" r:id="rId3" imgW="2572109" imgH="19433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5181600"/>
                        <a:ext cx="768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 userDrawn="1"/>
        </p:nvGraphicFramePr>
        <p:xfrm>
          <a:off x="17463" y="5181600"/>
          <a:ext cx="768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0" name="Photo Editor Photo" r:id="rId5" imgW="2572109" imgH="1943371" progId="MSPhotoEd.3">
                  <p:embed/>
                </p:oleObj>
              </mc:Choice>
              <mc:Fallback>
                <p:oleObj name="Photo Editor Photo" r:id="rId5" imgW="2572109" imgH="19433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5181600"/>
                        <a:ext cx="768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EEB00-AF98-5640-8E70-014F85830E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66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 userDrawn="1"/>
        </p:nvGraphicFramePr>
        <p:xfrm>
          <a:off x="17463" y="5181600"/>
          <a:ext cx="768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Photo Editor Photo" r:id="rId3" imgW="2572109" imgH="1943371" progId="MSPhotoEd.3">
                  <p:embed/>
                </p:oleObj>
              </mc:Choice>
              <mc:Fallback>
                <p:oleObj name="Photo Editor Photo" r:id="rId3" imgW="2572109" imgH="19433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5181600"/>
                        <a:ext cx="768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 userDrawn="1"/>
        </p:nvGraphicFramePr>
        <p:xfrm>
          <a:off x="17463" y="5181600"/>
          <a:ext cx="768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Photo Editor Photo" r:id="rId5" imgW="2572109" imgH="1943371" progId="MSPhotoEd.3">
                  <p:embed/>
                </p:oleObj>
              </mc:Choice>
              <mc:Fallback>
                <p:oleObj name="Photo Editor Photo" r:id="rId5" imgW="2572109" imgH="19433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5181600"/>
                        <a:ext cx="768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772400" cy="4114800"/>
          </a:xfrm>
        </p:spPr>
        <p:txBody>
          <a:bodyPr/>
          <a:lstStyle>
            <a:lvl3pPr marL="1143000" indent="-228600">
              <a:buFont typeface="Wingdings" panose="05000000000000000000" pitchFamily="2" charset="2"/>
              <a:buChar char="ü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D3299-89A9-B94F-91D3-F7BE2DE855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97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F4B1C-2644-BE43-84FC-16866BD7B5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9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 userDrawn="1"/>
        </p:nvGraphicFramePr>
        <p:xfrm>
          <a:off x="17463" y="5181600"/>
          <a:ext cx="768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Photo Editor Photo" r:id="rId3" imgW="2572109" imgH="1943371" progId="MSPhotoEd.3">
                  <p:embed/>
                </p:oleObj>
              </mc:Choice>
              <mc:Fallback>
                <p:oleObj name="Photo Editor Photo" r:id="rId3" imgW="2572109" imgH="19433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5181600"/>
                        <a:ext cx="768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 userDrawn="1"/>
        </p:nvGraphicFramePr>
        <p:xfrm>
          <a:off x="17463" y="5181600"/>
          <a:ext cx="768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" name="Photo Editor Photo" r:id="rId5" imgW="2572109" imgH="1943371" progId="MSPhotoEd.3">
                  <p:embed/>
                </p:oleObj>
              </mc:Choice>
              <mc:Fallback>
                <p:oleObj name="Photo Editor Photo" r:id="rId5" imgW="2572109" imgH="19433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5181600"/>
                        <a:ext cx="768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553DE-1B4D-4647-B7AC-C790637F3F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70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/>
          <p:cNvGraphicFramePr>
            <a:graphicFrameLocks noChangeAspect="1"/>
          </p:cNvGraphicFramePr>
          <p:nvPr userDrawn="1"/>
        </p:nvGraphicFramePr>
        <p:xfrm>
          <a:off x="17463" y="5181600"/>
          <a:ext cx="768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name="Photo Editor Photo" r:id="rId3" imgW="2572109" imgH="1943371" progId="MSPhotoEd.3">
                  <p:embed/>
                </p:oleObj>
              </mc:Choice>
              <mc:Fallback>
                <p:oleObj name="Photo Editor Photo" r:id="rId3" imgW="2572109" imgH="19433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5181600"/>
                        <a:ext cx="768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 userDrawn="1"/>
        </p:nvGraphicFramePr>
        <p:xfrm>
          <a:off x="17463" y="5181600"/>
          <a:ext cx="768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Photo Editor Photo" r:id="rId5" imgW="2572109" imgH="1943371" progId="MSPhotoEd.3">
                  <p:embed/>
                </p:oleObj>
              </mc:Choice>
              <mc:Fallback>
                <p:oleObj name="Photo Editor Photo" r:id="rId5" imgW="2572109" imgH="19433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5181600"/>
                        <a:ext cx="768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6F281-E412-E34D-B3AE-891FA08180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42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 userDrawn="1"/>
        </p:nvGraphicFramePr>
        <p:xfrm>
          <a:off x="17463" y="5181600"/>
          <a:ext cx="768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" name="Photo Editor Photo" r:id="rId3" imgW="2572109" imgH="1943371" progId="MSPhotoEd.3">
                  <p:embed/>
                </p:oleObj>
              </mc:Choice>
              <mc:Fallback>
                <p:oleObj name="Photo Editor Photo" r:id="rId3" imgW="2572109" imgH="19433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5181600"/>
                        <a:ext cx="768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 userDrawn="1"/>
        </p:nvGraphicFramePr>
        <p:xfrm>
          <a:off x="17463" y="5181600"/>
          <a:ext cx="768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name="Photo Editor Photo" r:id="rId5" imgW="2572109" imgH="1943371" progId="MSPhotoEd.3">
                  <p:embed/>
                </p:oleObj>
              </mc:Choice>
              <mc:Fallback>
                <p:oleObj name="Photo Editor Photo" r:id="rId5" imgW="2572109" imgH="19433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5181600"/>
                        <a:ext cx="768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011D8-558A-A441-A012-3F4E7B5C1D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47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 userDrawn="1"/>
        </p:nvGraphicFramePr>
        <p:xfrm>
          <a:off x="17463" y="5181600"/>
          <a:ext cx="768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5" name="Photo Editor Photo" r:id="rId3" imgW="2572109" imgH="1943371" progId="MSPhotoEd.3">
                  <p:embed/>
                </p:oleObj>
              </mc:Choice>
              <mc:Fallback>
                <p:oleObj name="Photo Editor Photo" r:id="rId3" imgW="2572109" imgH="19433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5181600"/>
                        <a:ext cx="768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7"/>
          <p:cNvGraphicFramePr>
            <a:graphicFrameLocks noChangeAspect="1"/>
          </p:cNvGraphicFramePr>
          <p:nvPr userDrawn="1"/>
        </p:nvGraphicFramePr>
        <p:xfrm>
          <a:off x="17463" y="5181600"/>
          <a:ext cx="768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Photo Editor Photo" r:id="rId5" imgW="2572109" imgH="1943371" progId="MSPhotoEd.3">
                  <p:embed/>
                </p:oleObj>
              </mc:Choice>
              <mc:Fallback>
                <p:oleObj name="Photo Editor Photo" r:id="rId5" imgW="2572109" imgH="19433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5181600"/>
                        <a:ext cx="768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51D96-E7BF-2642-8BF4-6A47937648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33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 userDrawn="1"/>
        </p:nvGraphicFramePr>
        <p:xfrm>
          <a:off x="17463" y="5181600"/>
          <a:ext cx="768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9" name="Photo Editor Photo" r:id="rId3" imgW="2572109" imgH="1943371" progId="MSPhotoEd.3">
                  <p:embed/>
                </p:oleObj>
              </mc:Choice>
              <mc:Fallback>
                <p:oleObj name="Photo Editor Photo" r:id="rId3" imgW="2572109" imgH="19433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5181600"/>
                        <a:ext cx="768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 userDrawn="1"/>
        </p:nvGraphicFramePr>
        <p:xfrm>
          <a:off x="17463" y="5181600"/>
          <a:ext cx="768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0" name="Photo Editor Photo" r:id="rId5" imgW="2572109" imgH="1943371" progId="MSPhotoEd.3">
                  <p:embed/>
                </p:oleObj>
              </mc:Choice>
              <mc:Fallback>
                <p:oleObj name="Photo Editor Photo" r:id="rId5" imgW="2572109" imgH="19433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5181600"/>
                        <a:ext cx="768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25C00-DD8B-334D-BD43-7653536D7D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66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 userDrawn="1"/>
        </p:nvGraphicFramePr>
        <p:xfrm>
          <a:off x="17463" y="5181600"/>
          <a:ext cx="768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3" name="Photo Editor Photo" r:id="rId3" imgW="2572109" imgH="1943371" progId="MSPhotoEd.3">
                  <p:embed/>
                </p:oleObj>
              </mc:Choice>
              <mc:Fallback>
                <p:oleObj name="Photo Editor Photo" r:id="rId3" imgW="2572109" imgH="19433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5181600"/>
                        <a:ext cx="768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 userDrawn="1"/>
        </p:nvGraphicFramePr>
        <p:xfrm>
          <a:off x="17463" y="5181600"/>
          <a:ext cx="768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4" name="Photo Editor Photo" r:id="rId5" imgW="2572109" imgH="1943371" progId="MSPhotoEd.3">
                  <p:embed/>
                </p:oleObj>
              </mc:Choice>
              <mc:Fallback>
                <p:oleObj name="Photo Editor Photo" r:id="rId5" imgW="2572109" imgH="19433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5181600"/>
                        <a:ext cx="768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3F903-3E7F-A34C-8B04-FBF73D67DF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12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en-U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573D95-E516-A049-A3F5-4B68D961F706}" type="slidenum">
              <a:rPr lang="en-US" altLang="en-US"/>
              <a:pPr/>
              <a:t>‹#›</a:t>
            </a:fld>
            <a:endParaRPr lang="en-US" altLang="en-US"/>
          </a:p>
        </p:txBody>
      </p:sp>
      <p:graphicFrame>
        <p:nvGraphicFramePr>
          <p:cNvPr id="1031" name="Object 1"/>
          <p:cNvGraphicFramePr>
            <a:graphicFrameLocks noChangeAspect="1"/>
          </p:cNvGraphicFramePr>
          <p:nvPr userDrawn="1"/>
        </p:nvGraphicFramePr>
        <p:xfrm>
          <a:off x="17463" y="5181600"/>
          <a:ext cx="768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Photo Editor Photo" r:id="rId17" imgW="2572109" imgH="1943371" progId="MSPhotoEd.3">
                  <p:embed/>
                </p:oleObj>
              </mc:Choice>
              <mc:Fallback>
                <p:oleObj name="Photo Editor Photo" r:id="rId17" imgW="2572109" imgH="19433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5181600"/>
                        <a:ext cx="768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774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8" r:id="rId2"/>
    <p:sldLayoutId id="2147484036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37" r:id="rId11"/>
    <p:sldLayoutId id="2147484046" r:id="rId12"/>
    <p:sldLayoutId id="214748404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78878"/>
            <a:ext cx="7772400" cy="1752600"/>
          </a:xfrm>
        </p:spPr>
        <p:txBody>
          <a:bodyPr/>
          <a:lstStyle/>
          <a:p>
            <a:pPr eaLnBrk="1" hangingPunct="1"/>
            <a:r>
              <a:rPr lang="en-US" altLang="en-US" sz="6000" dirty="0" smtClean="0"/>
              <a:t>Winter Safety Issues</a:t>
            </a:r>
            <a:endParaRPr lang="en-US" altLang="en-US" sz="6000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 bwMode="auto">
            <a:xfrm>
              <a:off x="0" y="0"/>
              <a:ext cx="9144000" cy="76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TextBox 5"/>
            <p:cNvSpPr txBox="1"/>
            <p:nvPr/>
          </p:nvSpPr>
          <p:spPr>
            <a:xfrm>
              <a:off x="3733800" y="304800"/>
              <a:ext cx="525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800" dirty="0" smtClean="0">
                  <a:solidFill>
                    <a:schemeClr val="bg1"/>
                  </a:solidFill>
                </a:rPr>
                <a:t>Specializing in Workers’ Compensation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0" y="762000"/>
              <a:ext cx="838200" cy="6096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i="0" u="none" strike="noStrike" normalizeH="0" baseline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48757"/>
              <a:ext cx="870963" cy="642578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818" y="2590800"/>
            <a:ext cx="5389684" cy="35931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 smtClean="0"/>
              <a:t>Snow Removal - Shoveling</a:t>
            </a:r>
            <a:endParaRPr lang="en-US" altLang="en-US" sz="4800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19200" y="18288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•"/>
            </a:pPr>
            <a:endParaRPr lang="en-US" altLang="en-US" sz="2800" dirty="0"/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17B1B16-D732-CB45-A751-D1FE69E58F60}" type="slidenum">
              <a:rPr lang="en-US" altLang="en-US" sz="1400"/>
              <a:pPr eaLnBrk="1" hangingPunct="1"/>
              <a:t>10</a:t>
            </a:fld>
            <a:endParaRPr lang="en-US" altLang="en-US" sz="140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1">
              <a:lumMod val="50000"/>
            </a:schemeClr>
          </a:solidFill>
        </p:grpSpPr>
        <p:sp>
          <p:nvSpPr>
            <p:cNvPr id="6" name="Rectangle 5"/>
            <p:cNvSpPr/>
            <p:nvPr/>
          </p:nvSpPr>
          <p:spPr bwMode="auto">
            <a:xfrm>
              <a:off x="0" y="0"/>
              <a:ext cx="9144000" cy="762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3733800" y="304800"/>
              <a:ext cx="52578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800" dirty="0" smtClean="0">
                  <a:solidFill>
                    <a:schemeClr val="bg1"/>
                  </a:solidFill>
                </a:rPr>
                <a:t>Specializing in Workers’ Compensation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0" y="762000"/>
              <a:ext cx="838200" cy="6096000"/>
            </a:xfrm>
            <a:prstGeom prst="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i="0" u="none" strike="noStrike" normalizeH="0" baseline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48757"/>
              <a:ext cx="870963" cy="642578"/>
            </a:xfrm>
            <a:prstGeom prst="rect">
              <a:avLst/>
            </a:prstGeom>
            <a:grpFill/>
          </p:spPr>
        </p:pic>
      </p:grpSp>
      <p:sp>
        <p:nvSpPr>
          <p:cNvPr id="2" name="Rectangle 1"/>
          <p:cNvSpPr/>
          <p:nvPr/>
        </p:nvSpPr>
        <p:spPr>
          <a:xfrm>
            <a:off x="1371600" y="1913352"/>
            <a:ext cx="7010400" cy="394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Heart Attack: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–"/>
            </a:pPr>
            <a:r>
              <a:rPr lang="en-US" sz="2800" dirty="0" smtClean="0"/>
              <a:t>Over </a:t>
            </a:r>
            <a:r>
              <a:rPr lang="en-US" sz="2800" dirty="0"/>
              <a:t>the age of 40, or </a:t>
            </a:r>
            <a:r>
              <a:rPr lang="en-US" sz="2800" dirty="0" smtClean="0"/>
              <a:t>inactive</a:t>
            </a:r>
            <a:r>
              <a:rPr lang="en-US" sz="2800" dirty="0"/>
              <a:t>, should be especially careful</a:t>
            </a:r>
            <a:r>
              <a:rPr lang="en-US" sz="2800" dirty="0" smtClean="0"/>
              <a:t>.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–"/>
            </a:pPr>
            <a:r>
              <a:rPr lang="en-US" sz="2800" dirty="0"/>
              <a:t>H</a:t>
            </a:r>
            <a:r>
              <a:rPr lang="en-US" sz="2800" dirty="0" smtClean="0"/>
              <a:t>istory </a:t>
            </a:r>
            <a:r>
              <a:rPr lang="en-US" sz="2800" dirty="0"/>
              <a:t>of heart trouble, do not shovel without a doctor’s permission</a:t>
            </a:r>
            <a:r>
              <a:rPr lang="en-US" sz="2800" dirty="0" smtClean="0"/>
              <a:t>.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–"/>
            </a:pPr>
            <a:r>
              <a:rPr lang="en-US" sz="2800" dirty="0"/>
              <a:t>Do not shovel after eating or while smoking.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–"/>
            </a:pPr>
            <a:r>
              <a:rPr lang="en-US" altLang="en-US" sz="2800" dirty="0" smtClean="0"/>
              <a:t>Take it slow!</a:t>
            </a:r>
          </a:p>
        </p:txBody>
      </p:sp>
    </p:spTree>
    <p:extLst>
      <p:ext uri="{BB962C8B-B14F-4D97-AF65-F5344CB8AC3E}">
        <p14:creationId xmlns:p14="http://schemas.microsoft.com/office/powerpoint/2010/main" val="2190204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 smtClean="0"/>
              <a:t>Snow Removal - Shoveling</a:t>
            </a:r>
            <a:endParaRPr lang="en-US" altLang="en-US" sz="4800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19200" y="18288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•"/>
            </a:pPr>
            <a:endParaRPr lang="en-US" altLang="en-US" sz="2800" dirty="0"/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17B1B16-D732-CB45-A751-D1FE69E58F60}" type="slidenum">
              <a:rPr lang="en-US" altLang="en-US" sz="1400"/>
              <a:pPr eaLnBrk="1" hangingPunct="1"/>
              <a:t>11</a:t>
            </a:fld>
            <a:endParaRPr lang="en-US" altLang="en-US" sz="140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1">
              <a:lumMod val="50000"/>
            </a:schemeClr>
          </a:solidFill>
        </p:grpSpPr>
        <p:sp>
          <p:nvSpPr>
            <p:cNvPr id="6" name="Rectangle 5"/>
            <p:cNvSpPr/>
            <p:nvPr/>
          </p:nvSpPr>
          <p:spPr bwMode="auto">
            <a:xfrm>
              <a:off x="0" y="0"/>
              <a:ext cx="9144000" cy="762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3733800" y="304800"/>
              <a:ext cx="52578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800" dirty="0" smtClean="0">
                  <a:solidFill>
                    <a:schemeClr val="bg1"/>
                  </a:solidFill>
                </a:rPr>
                <a:t>Specializing in Workers’ Compensation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0" y="762000"/>
              <a:ext cx="838200" cy="6096000"/>
            </a:xfrm>
            <a:prstGeom prst="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i="0" u="none" strike="noStrike" normalizeH="0" baseline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48757"/>
              <a:ext cx="870963" cy="642578"/>
            </a:xfrm>
            <a:prstGeom prst="rect">
              <a:avLst/>
            </a:prstGeom>
            <a:grpFill/>
          </p:spPr>
        </p:pic>
      </p:grpSp>
      <p:sp>
        <p:nvSpPr>
          <p:cNvPr id="2" name="Rectangle 1"/>
          <p:cNvSpPr/>
          <p:nvPr/>
        </p:nvSpPr>
        <p:spPr>
          <a:xfrm>
            <a:off x="1371600" y="2133600"/>
            <a:ext cx="7010400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Strains &amp; Sprains: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–"/>
            </a:pPr>
            <a:r>
              <a:rPr lang="en-US" sz="2800" dirty="0" smtClean="0"/>
              <a:t>Warm up &amp; stretch.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–"/>
            </a:pPr>
            <a:r>
              <a:rPr lang="en-US" sz="2800" dirty="0" smtClean="0"/>
              <a:t>Lift with your legs, not your back.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–"/>
            </a:pPr>
            <a:r>
              <a:rPr lang="en-US" sz="2800" dirty="0" smtClean="0"/>
              <a:t>Don’t pick up too much at once.</a:t>
            </a:r>
            <a:endParaRPr lang="en-US" sz="2800" dirty="0"/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–"/>
            </a:pPr>
            <a:r>
              <a:rPr lang="en-US" altLang="en-US" sz="2800" dirty="0" smtClean="0"/>
              <a:t>Use a long handled shovel.</a:t>
            </a:r>
          </a:p>
        </p:txBody>
      </p:sp>
    </p:spTree>
    <p:extLst>
      <p:ext uri="{BB962C8B-B14F-4D97-AF65-F5344CB8AC3E}">
        <p14:creationId xmlns:p14="http://schemas.microsoft.com/office/powerpoint/2010/main" val="4211991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 smtClean="0"/>
              <a:t>Snow Removal - Shoveling</a:t>
            </a:r>
            <a:endParaRPr lang="en-US" altLang="en-US" sz="4800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19200" y="18288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•"/>
            </a:pPr>
            <a:endParaRPr lang="en-US" altLang="en-US" sz="2800" dirty="0"/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17B1B16-D732-CB45-A751-D1FE69E58F60}" type="slidenum">
              <a:rPr lang="en-US" altLang="en-US" sz="1400"/>
              <a:pPr eaLnBrk="1" hangingPunct="1"/>
              <a:t>12</a:t>
            </a:fld>
            <a:endParaRPr lang="en-US" altLang="en-US" sz="140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1">
              <a:lumMod val="50000"/>
            </a:schemeClr>
          </a:solidFill>
        </p:grpSpPr>
        <p:sp>
          <p:nvSpPr>
            <p:cNvPr id="6" name="Rectangle 5"/>
            <p:cNvSpPr/>
            <p:nvPr/>
          </p:nvSpPr>
          <p:spPr bwMode="auto">
            <a:xfrm>
              <a:off x="0" y="0"/>
              <a:ext cx="9144000" cy="762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3733800" y="304800"/>
              <a:ext cx="52578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800" dirty="0" smtClean="0">
                  <a:solidFill>
                    <a:schemeClr val="bg1"/>
                  </a:solidFill>
                </a:rPr>
                <a:t>Specializing in Workers’ Compensation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0" y="762000"/>
              <a:ext cx="838200" cy="6096000"/>
            </a:xfrm>
            <a:prstGeom prst="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i="0" u="none" strike="noStrike" normalizeH="0" baseline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48757"/>
              <a:ext cx="870963" cy="642578"/>
            </a:xfrm>
            <a:prstGeom prst="rect">
              <a:avLst/>
            </a:prstGeom>
            <a:grpFill/>
          </p:spPr>
        </p:pic>
      </p:grpSp>
      <p:sp>
        <p:nvSpPr>
          <p:cNvPr id="2" name="Rectangle 1"/>
          <p:cNvSpPr/>
          <p:nvPr/>
        </p:nvSpPr>
        <p:spPr>
          <a:xfrm>
            <a:off x="1371600" y="2133600"/>
            <a:ext cx="7010400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Slips &amp; Falls: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–"/>
            </a:pPr>
            <a:r>
              <a:rPr lang="en-US" sz="2800" dirty="0" smtClean="0"/>
              <a:t>Proper footwear.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–"/>
            </a:pPr>
            <a:r>
              <a:rPr lang="en-US" sz="2800" dirty="0" smtClean="0"/>
              <a:t>Move slowly -- shuffle.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–"/>
            </a:pPr>
            <a:r>
              <a:rPr lang="en-US" sz="2800" dirty="0" smtClean="0"/>
              <a:t>Consider using ice creepers.</a:t>
            </a:r>
            <a:endParaRPr lang="en-US" sz="2800" dirty="0"/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–"/>
            </a:pPr>
            <a:r>
              <a:rPr lang="en-US" altLang="en-US" sz="2800" dirty="0" smtClean="0"/>
              <a:t>Use a long handled shovel.</a:t>
            </a:r>
          </a:p>
        </p:txBody>
      </p:sp>
    </p:spTree>
    <p:extLst>
      <p:ext uri="{BB962C8B-B14F-4D97-AF65-F5344CB8AC3E}">
        <p14:creationId xmlns:p14="http://schemas.microsoft.com/office/powerpoint/2010/main" val="2307827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 smtClean="0"/>
              <a:t>Snow Removal - Shoveling</a:t>
            </a:r>
            <a:endParaRPr lang="en-US" altLang="en-US" sz="4800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19200" y="18288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•"/>
            </a:pPr>
            <a:endParaRPr lang="en-US" altLang="en-US" sz="2800" dirty="0"/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17B1B16-D732-CB45-A751-D1FE69E58F60}" type="slidenum">
              <a:rPr lang="en-US" altLang="en-US" sz="1400"/>
              <a:pPr eaLnBrk="1" hangingPunct="1"/>
              <a:t>13</a:t>
            </a:fld>
            <a:endParaRPr lang="en-US" altLang="en-US" sz="140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1">
              <a:lumMod val="50000"/>
            </a:schemeClr>
          </a:solidFill>
        </p:grpSpPr>
        <p:sp>
          <p:nvSpPr>
            <p:cNvPr id="6" name="Rectangle 5"/>
            <p:cNvSpPr/>
            <p:nvPr/>
          </p:nvSpPr>
          <p:spPr bwMode="auto">
            <a:xfrm>
              <a:off x="0" y="0"/>
              <a:ext cx="9144000" cy="762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3733800" y="304800"/>
              <a:ext cx="52578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800" dirty="0" smtClean="0">
                  <a:solidFill>
                    <a:schemeClr val="bg1"/>
                  </a:solidFill>
                </a:rPr>
                <a:t>Specializing in Workers’ Compensation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0" y="762000"/>
              <a:ext cx="838200" cy="6096000"/>
            </a:xfrm>
            <a:prstGeom prst="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i="0" u="none" strike="noStrike" normalizeH="0" baseline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48757"/>
              <a:ext cx="870963" cy="642578"/>
            </a:xfrm>
            <a:prstGeom prst="rect">
              <a:avLst/>
            </a:prstGeom>
            <a:grpFill/>
          </p:spPr>
        </p:pic>
      </p:grpSp>
      <p:sp>
        <p:nvSpPr>
          <p:cNvPr id="2" name="Rectangle 1"/>
          <p:cNvSpPr/>
          <p:nvPr/>
        </p:nvSpPr>
        <p:spPr>
          <a:xfrm>
            <a:off x="1371600" y="1838178"/>
            <a:ext cx="7010400" cy="454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F</a:t>
            </a:r>
            <a:r>
              <a:rPr lang="en-US" sz="3200" dirty="0" smtClean="0"/>
              <a:t>all Protection: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–"/>
            </a:pPr>
            <a:r>
              <a:rPr lang="en-US" sz="2800" dirty="0"/>
              <a:t>Provide Fall Protection equipment to workers who go onto </a:t>
            </a:r>
            <a:r>
              <a:rPr lang="en-US" sz="2800" dirty="0" smtClean="0"/>
              <a:t>roofs.</a:t>
            </a:r>
            <a:endParaRPr lang="en-US" altLang="en-US" sz="6000" dirty="0"/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–"/>
            </a:pPr>
            <a:r>
              <a:rPr lang="en-US" sz="2800" dirty="0"/>
              <a:t>Guard </a:t>
            </a:r>
            <a:r>
              <a:rPr lang="en-US" sz="2800" dirty="0" smtClean="0"/>
              <a:t>skylights. </a:t>
            </a:r>
            <a:endParaRPr lang="en-US" sz="2800" dirty="0"/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–"/>
            </a:pPr>
            <a:r>
              <a:rPr lang="en-US" sz="2800" dirty="0"/>
              <a:t>Mark </a:t>
            </a:r>
            <a:r>
              <a:rPr lang="en-US" sz="2800" dirty="0" smtClean="0"/>
              <a:t>roof </a:t>
            </a:r>
            <a:r>
              <a:rPr lang="en-US" sz="2800" dirty="0"/>
              <a:t>drains, and vents that could trip workers 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–"/>
            </a:pPr>
            <a:r>
              <a:rPr lang="en-US" sz="2800" dirty="0" smtClean="0"/>
              <a:t>Monitor weight load on roof.</a:t>
            </a:r>
          </a:p>
          <a:p>
            <a:pPr algn="l">
              <a:spcBef>
                <a:spcPct val="20000"/>
              </a:spcBef>
              <a:buClr>
                <a:schemeClr val="tx1"/>
              </a:buClr>
              <a:buSzPct val="80000"/>
            </a:pPr>
            <a:endParaRPr lang="en-US" sz="2800" dirty="0" smtClean="0"/>
          </a:p>
          <a:p>
            <a:pPr algn="l">
              <a:spcBef>
                <a:spcPct val="20000"/>
              </a:spcBef>
              <a:buClr>
                <a:schemeClr val="tx1"/>
              </a:buClr>
              <a:buSzPct val="80000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37799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 smtClean="0"/>
              <a:t>Snow Removal - Plowing</a:t>
            </a:r>
            <a:endParaRPr lang="en-US" altLang="en-US" sz="4800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19200" y="18288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•"/>
            </a:pPr>
            <a:endParaRPr lang="en-US" altLang="en-US" sz="2800" dirty="0"/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17B1B16-D732-CB45-A751-D1FE69E58F60}" type="slidenum">
              <a:rPr lang="en-US" altLang="en-US" sz="1400"/>
              <a:pPr eaLnBrk="1" hangingPunct="1"/>
              <a:t>14</a:t>
            </a:fld>
            <a:endParaRPr lang="en-US" altLang="en-US" sz="140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1">
              <a:lumMod val="50000"/>
            </a:schemeClr>
          </a:solidFill>
        </p:grpSpPr>
        <p:sp>
          <p:nvSpPr>
            <p:cNvPr id="6" name="Rectangle 5"/>
            <p:cNvSpPr/>
            <p:nvPr/>
          </p:nvSpPr>
          <p:spPr bwMode="auto">
            <a:xfrm>
              <a:off x="0" y="0"/>
              <a:ext cx="9144000" cy="762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3733800" y="304800"/>
              <a:ext cx="52578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800" dirty="0" smtClean="0">
                  <a:solidFill>
                    <a:schemeClr val="bg1"/>
                  </a:solidFill>
                </a:rPr>
                <a:t>Specializing in Workers’ Compensation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0" y="762000"/>
              <a:ext cx="838200" cy="6096000"/>
            </a:xfrm>
            <a:prstGeom prst="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i="0" u="none" strike="noStrike" normalizeH="0" baseline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48757"/>
              <a:ext cx="870963" cy="642578"/>
            </a:xfrm>
            <a:prstGeom prst="rect">
              <a:avLst/>
            </a:prstGeom>
            <a:grpFill/>
          </p:spPr>
        </p:pic>
      </p:grpSp>
      <p:sp>
        <p:nvSpPr>
          <p:cNvPr id="2" name="Rectangle 1"/>
          <p:cNvSpPr/>
          <p:nvPr/>
        </p:nvSpPr>
        <p:spPr>
          <a:xfrm>
            <a:off x="1371600" y="1828800"/>
            <a:ext cx="7010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Equipment in good order and serviceable.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Employees familiar with equipment operation.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Operators familiar with routes and road contours.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Problem areas from previous years.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Safe snow plow installation.</a:t>
            </a:r>
          </a:p>
        </p:txBody>
      </p:sp>
    </p:spTree>
    <p:extLst>
      <p:ext uri="{BB962C8B-B14F-4D97-AF65-F5344CB8AC3E}">
        <p14:creationId xmlns:p14="http://schemas.microsoft.com/office/powerpoint/2010/main" val="3069981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 Removal – Other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772400" cy="4191000"/>
          </a:xfrm>
        </p:spPr>
        <p:txBody>
          <a:bodyPr/>
          <a:lstStyle/>
          <a:p>
            <a:pPr lvl="0"/>
            <a:r>
              <a:rPr lang="en-US" dirty="0"/>
              <a:t>Labeled bins containing sand and ice melting chemicals</a:t>
            </a:r>
          </a:p>
          <a:p>
            <a:pPr lvl="1"/>
            <a:r>
              <a:rPr lang="en-US" dirty="0"/>
              <a:t>Outdoor stairways</a:t>
            </a:r>
          </a:p>
          <a:p>
            <a:pPr lvl="1"/>
            <a:r>
              <a:rPr lang="en-US" dirty="0"/>
              <a:t>Walkways</a:t>
            </a:r>
          </a:p>
          <a:p>
            <a:pPr lvl="1"/>
            <a:r>
              <a:rPr lang="en-US" dirty="0"/>
              <a:t>Parking lots</a:t>
            </a:r>
          </a:p>
          <a:p>
            <a:pPr lvl="0"/>
            <a:r>
              <a:rPr lang="en-US" dirty="0" smtClean="0"/>
              <a:t>Additional </a:t>
            </a:r>
            <a:r>
              <a:rPr lang="en-US" dirty="0"/>
              <a:t>mats – entrances and exits</a:t>
            </a:r>
          </a:p>
          <a:p>
            <a:pPr lvl="0"/>
            <a:r>
              <a:rPr lang="en-US" dirty="0"/>
              <a:t>Frequent cleanup – water and sand tracked into facilities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3299-89A9-B94F-91D3-F7BE2DE855B5}" type="slidenum">
              <a:rPr lang="en-US" altLang="en-US" smtClean="0"/>
              <a:pPr/>
              <a:t>15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1">
              <a:lumMod val="50000"/>
            </a:schemeClr>
          </a:solidFill>
        </p:grpSpPr>
        <p:sp>
          <p:nvSpPr>
            <p:cNvPr id="6" name="Rectangle 5"/>
            <p:cNvSpPr/>
            <p:nvPr/>
          </p:nvSpPr>
          <p:spPr bwMode="auto">
            <a:xfrm>
              <a:off x="0" y="0"/>
              <a:ext cx="9144000" cy="762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3733800" y="304800"/>
              <a:ext cx="52578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800" dirty="0" smtClean="0">
                  <a:solidFill>
                    <a:schemeClr val="bg1"/>
                  </a:solidFill>
                </a:rPr>
                <a:t>Specializing in Workers’ Compensation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0" y="762000"/>
              <a:ext cx="838200" cy="6096000"/>
            </a:xfrm>
            <a:prstGeom prst="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i="0" u="none" strike="noStrike" normalizeH="0" baseline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48757"/>
              <a:ext cx="870963" cy="642578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56419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 Removal – Salt or Sand?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963" y="1601320"/>
            <a:ext cx="7772400" cy="4875680"/>
          </a:xfrm>
        </p:spPr>
        <p:txBody>
          <a:bodyPr/>
          <a:lstStyle/>
          <a:p>
            <a:pPr lvl="0"/>
            <a:r>
              <a:rPr lang="en-US" dirty="0" smtClean="0"/>
              <a:t>Salt:</a:t>
            </a:r>
            <a:endParaRPr lang="en-US" dirty="0"/>
          </a:p>
          <a:p>
            <a:pPr lvl="1"/>
            <a:r>
              <a:rPr lang="en-US" dirty="0" smtClean="0"/>
              <a:t>Can eliminate icy conditions </a:t>
            </a:r>
            <a:endParaRPr lang="en-US" dirty="0"/>
          </a:p>
          <a:p>
            <a:pPr lvl="1"/>
            <a:r>
              <a:rPr lang="en-US" dirty="0" smtClean="0"/>
              <a:t>Cannot be used in some areas</a:t>
            </a:r>
            <a:endParaRPr lang="en-US" dirty="0"/>
          </a:p>
          <a:p>
            <a:pPr lvl="1"/>
            <a:r>
              <a:rPr lang="en-US" dirty="0" smtClean="0"/>
              <a:t>Not generally effective under 15</a:t>
            </a:r>
            <a:r>
              <a:rPr lang="en-US" baseline="30000" dirty="0" smtClean="0"/>
              <a:t>o</a:t>
            </a:r>
            <a:r>
              <a:rPr lang="en-US" dirty="0" smtClean="0"/>
              <a:t>F</a:t>
            </a:r>
            <a:endParaRPr lang="en-US" dirty="0"/>
          </a:p>
          <a:p>
            <a:pPr lvl="0"/>
            <a:r>
              <a:rPr lang="en-US" dirty="0" smtClean="0"/>
              <a:t>Sand:</a:t>
            </a:r>
            <a:endParaRPr lang="en-US" dirty="0"/>
          </a:p>
          <a:p>
            <a:pPr lvl="1"/>
            <a:r>
              <a:rPr lang="en-US" dirty="0" smtClean="0"/>
              <a:t>Provides traction </a:t>
            </a:r>
            <a:endParaRPr lang="en-US" dirty="0"/>
          </a:p>
          <a:p>
            <a:pPr lvl="1"/>
            <a:r>
              <a:rPr lang="en-US" dirty="0" smtClean="0"/>
              <a:t>No melting</a:t>
            </a:r>
            <a:endParaRPr lang="en-US" dirty="0"/>
          </a:p>
          <a:p>
            <a:pPr lvl="1"/>
            <a:r>
              <a:rPr lang="en-US" dirty="0" smtClean="0"/>
              <a:t>May sink below surface – reduced effectiveness</a:t>
            </a:r>
          </a:p>
          <a:p>
            <a:r>
              <a:rPr lang="en-US" dirty="0" smtClean="0"/>
              <a:t>Typically a mixture is most effective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3299-89A9-B94F-91D3-F7BE2DE855B5}" type="slidenum">
              <a:rPr lang="en-US" altLang="en-US" smtClean="0"/>
              <a:pPr/>
              <a:t>16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1">
              <a:lumMod val="50000"/>
            </a:schemeClr>
          </a:solidFill>
        </p:grpSpPr>
        <p:sp>
          <p:nvSpPr>
            <p:cNvPr id="6" name="Rectangle 5"/>
            <p:cNvSpPr/>
            <p:nvPr/>
          </p:nvSpPr>
          <p:spPr bwMode="auto">
            <a:xfrm>
              <a:off x="0" y="0"/>
              <a:ext cx="9144000" cy="762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3733800" y="304800"/>
              <a:ext cx="52578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800" dirty="0" smtClean="0">
                  <a:solidFill>
                    <a:schemeClr val="bg1"/>
                  </a:solidFill>
                </a:rPr>
                <a:t>Specializing in Workers’ Compensation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0" y="762000"/>
              <a:ext cx="838200" cy="6096000"/>
            </a:xfrm>
            <a:prstGeom prst="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i="0" u="none" strike="noStrike" normalizeH="0" baseline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48757"/>
              <a:ext cx="870963" cy="642578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417044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963" y="674132"/>
            <a:ext cx="7772400" cy="1143000"/>
          </a:xfrm>
        </p:spPr>
        <p:txBody>
          <a:bodyPr/>
          <a:lstStyle/>
          <a:p>
            <a:r>
              <a:rPr lang="en-US" sz="4000" dirty="0" smtClean="0"/>
              <a:t>Snow Removal – Wet Floor Cleanup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772400" cy="3657600"/>
          </a:xfrm>
        </p:spPr>
        <p:txBody>
          <a:bodyPr/>
          <a:lstStyle/>
          <a:p>
            <a:pPr lvl="0"/>
            <a:r>
              <a:rPr lang="en-US" dirty="0"/>
              <a:t>Encourage immediate reporting and cleanup</a:t>
            </a:r>
          </a:p>
          <a:p>
            <a:pPr lvl="0"/>
            <a:r>
              <a:rPr lang="en-US" dirty="0"/>
              <a:t>Place spill equipment in convenient locations</a:t>
            </a:r>
          </a:p>
          <a:p>
            <a:pPr lvl="1"/>
            <a:r>
              <a:rPr lang="en-US" dirty="0"/>
              <a:t>Pads</a:t>
            </a:r>
          </a:p>
          <a:p>
            <a:pPr lvl="1"/>
            <a:r>
              <a:rPr lang="en-US" dirty="0"/>
              <a:t>Paper towels</a:t>
            </a:r>
          </a:p>
          <a:p>
            <a:pPr lvl="1"/>
            <a:r>
              <a:rPr lang="en-US" dirty="0"/>
              <a:t>Pop up wet floor signs</a:t>
            </a:r>
          </a:p>
          <a:p>
            <a:pPr lvl="0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3299-89A9-B94F-91D3-F7BE2DE855B5}" type="slidenum">
              <a:rPr lang="en-US" altLang="en-US" smtClean="0"/>
              <a:pPr/>
              <a:t>17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1">
              <a:lumMod val="50000"/>
            </a:schemeClr>
          </a:solidFill>
        </p:grpSpPr>
        <p:sp>
          <p:nvSpPr>
            <p:cNvPr id="6" name="Rectangle 5"/>
            <p:cNvSpPr/>
            <p:nvPr/>
          </p:nvSpPr>
          <p:spPr bwMode="auto">
            <a:xfrm>
              <a:off x="0" y="0"/>
              <a:ext cx="9144000" cy="762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3733800" y="304800"/>
              <a:ext cx="52578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800" dirty="0" smtClean="0">
                  <a:solidFill>
                    <a:schemeClr val="bg1"/>
                  </a:solidFill>
                </a:rPr>
                <a:t>Specializing in Workers’ Compensation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0" y="762000"/>
              <a:ext cx="838200" cy="6096000"/>
            </a:xfrm>
            <a:prstGeom prst="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i="0" u="none" strike="noStrike" normalizeH="0" baseline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48757"/>
              <a:ext cx="870963" cy="642578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70912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74132"/>
            <a:ext cx="7772400" cy="1143000"/>
          </a:xfrm>
        </p:spPr>
        <p:txBody>
          <a:bodyPr/>
          <a:lstStyle/>
          <a:p>
            <a:r>
              <a:rPr lang="en-US" sz="4000" dirty="0" smtClean="0"/>
              <a:t>Snow Removal - Building Entrances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772400" cy="4114800"/>
          </a:xfrm>
        </p:spPr>
        <p:txBody>
          <a:bodyPr/>
          <a:lstStyle/>
          <a:p>
            <a:pPr lvl="0"/>
            <a:r>
              <a:rPr lang="en-US" dirty="0"/>
              <a:t>Walk off mats</a:t>
            </a:r>
          </a:p>
          <a:p>
            <a:pPr lvl="1"/>
            <a:r>
              <a:rPr lang="en-US" dirty="0"/>
              <a:t>Water absorbent</a:t>
            </a:r>
          </a:p>
          <a:p>
            <a:pPr lvl="1"/>
            <a:r>
              <a:rPr lang="en-US" dirty="0"/>
              <a:t>Beveled edges</a:t>
            </a:r>
          </a:p>
          <a:p>
            <a:pPr lvl="1"/>
            <a:r>
              <a:rPr lang="en-US" dirty="0"/>
              <a:t>Continuous</a:t>
            </a:r>
          </a:p>
          <a:p>
            <a:pPr lvl="1"/>
            <a:r>
              <a:rPr lang="en-US" dirty="0"/>
              <a:t>Large enough for several steps</a:t>
            </a:r>
          </a:p>
          <a:p>
            <a:pPr lvl="1"/>
            <a:r>
              <a:rPr lang="en-US" dirty="0"/>
              <a:t>Secure and adjusted daily</a:t>
            </a:r>
          </a:p>
          <a:p>
            <a:pPr lvl="1"/>
            <a:r>
              <a:rPr lang="en-US" dirty="0"/>
              <a:t>Replaced when saturated</a:t>
            </a:r>
          </a:p>
          <a:p>
            <a:pPr lvl="1"/>
            <a:r>
              <a:rPr lang="en-US" dirty="0"/>
              <a:t>Slip resistant flooring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3299-89A9-B94F-91D3-F7BE2DE855B5}" type="slidenum">
              <a:rPr lang="en-US" altLang="en-US" smtClean="0"/>
              <a:pPr/>
              <a:t>18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1">
              <a:lumMod val="50000"/>
            </a:schemeClr>
          </a:solidFill>
        </p:grpSpPr>
        <p:sp>
          <p:nvSpPr>
            <p:cNvPr id="6" name="Rectangle 5"/>
            <p:cNvSpPr/>
            <p:nvPr/>
          </p:nvSpPr>
          <p:spPr bwMode="auto">
            <a:xfrm>
              <a:off x="0" y="0"/>
              <a:ext cx="9144000" cy="762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3733800" y="304800"/>
              <a:ext cx="52578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800" dirty="0" smtClean="0">
                  <a:solidFill>
                    <a:schemeClr val="bg1"/>
                  </a:solidFill>
                </a:rPr>
                <a:t>Specializing in Workers’ Compensation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0" y="762000"/>
              <a:ext cx="838200" cy="6096000"/>
            </a:xfrm>
            <a:prstGeom prst="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i="0" u="none" strike="noStrike" normalizeH="0" baseline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48757"/>
              <a:ext cx="870963" cy="642578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310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 smtClean="0"/>
              <a:t>Equipment Safety</a:t>
            </a:r>
            <a:endParaRPr lang="en-US" altLang="en-US" sz="4800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19200" y="18288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•"/>
            </a:pPr>
            <a:endParaRPr lang="en-US" altLang="en-US" sz="2800" dirty="0"/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17B1B16-D732-CB45-A751-D1FE69E58F60}" type="slidenum">
              <a:rPr lang="en-US" altLang="en-US" sz="1400"/>
              <a:pPr eaLnBrk="1" hangingPunct="1"/>
              <a:t>19</a:t>
            </a:fld>
            <a:endParaRPr lang="en-US" altLang="en-US" sz="140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1">
              <a:lumMod val="50000"/>
            </a:schemeClr>
          </a:solidFill>
        </p:grpSpPr>
        <p:sp>
          <p:nvSpPr>
            <p:cNvPr id="6" name="Rectangle 5"/>
            <p:cNvSpPr/>
            <p:nvPr/>
          </p:nvSpPr>
          <p:spPr bwMode="auto">
            <a:xfrm>
              <a:off x="0" y="0"/>
              <a:ext cx="9144000" cy="762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3733800" y="304800"/>
              <a:ext cx="52578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800" dirty="0" smtClean="0">
                  <a:solidFill>
                    <a:schemeClr val="bg1"/>
                  </a:solidFill>
                </a:rPr>
                <a:t>Specializing in Workers’ Compensation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0" y="762000"/>
              <a:ext cx="838200" cy="6096000"/>
            </a:xfrm>
            <a:prstGeom prst="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i="0" u="none" strike="noStrike" normalizeH="0" baseline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48757"/>
              <a:ext cx="870963" cy="642578"/>
            </a:xfrm>
            <a:prstGeom prst="rect">
              <a:avLst/>
            </a:prstGeom>
            <a:grpFill/>
          </p:spPr>
        </p:pic>
      </p:grpSp>
      <p:sp>
        <p:nvSpPr>
          <p:cNvPr id="2" name="Rectangle 1"/>
          <p:cNvSpPr/>
          <p:nvPr/>
        </p:nvSpPr>
        <p:spPr>
          <a:xfrm>
            <a:off x="1371600" y="1838178"/>
            <a:ext cx="7010400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3 Point Contact: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–"/>
            </a:pPr>
            <a:r>
              <a:rPr lang="en-US" sz="2800" dirty="0" smtClean="0"/>
              <a:t>2 hands &amp; 1 foot.</a:t>
            </a:r>
            <a:endParaRPr lang="en-US" altLang="en-US" sz="6000" dirty="0"/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–"/>
            </a:pPr>
            <a:r>
              <a:rPr lang="en-US" sz="2800" dirty="0" smtClean="0"/>
              <a:t>2 feet &amp; 1 hand. </a:t>
            </a:r>
            <a:endParaRPr lang="en-US" sz="2800" dirty="0"/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–"/>
            </a:pPr>
            <a:r>
              <a:rPr lang="en-US" sz="2800" dirty="0" smtClean="0"/>
              <a:t>Always face equipment when entering cab.</a:t>
            </a:r>
            <a:endParaRPr lang="en-US" sz="2800" dirty="0"/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–"/>
            </a:pPr>
            <a:r>
              <a:rPr lang="en-US" sz="2800" dirty="0" smtClean="0"/>
              <a:t>Place carried items in cab first.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–"/>
            </a:pPr>
            <a:r>
              <a:rPr lang="en-US" sz="2800" b="1" dirty="0" smtClean="0"/>
              <a:t>NEVER jump from equipment!</a:t>
            </a:r>
          </a:p>
          <a:p>
            <a:pPr algn="l">
              <a:spcBef>
                <a:spcPct val="20000"/>
              </a:spcBef>
              <a:buClr>
                <a:schemeClr val="tx1"/>
              </a:buClr>
              <a:buSzPct val="80000"/>
            </a:pPr>
            <a:endParaRPr lang="en-US" sz="2800" dirty="0" smtClean="0"/>
          </a:p>
          <a:p>
            <a:pPr algn="l">
              <a:spcBef>
                <a:spcPct val="20000"/>
              </a:spcBef>
              <a:buClr>
                <a:schemeClr val="tx1"/>
              </a:buClr>
              <a:buSzPct val="80000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0354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Agenda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772400" cy="2895600"/>
          </a:xfrm>
        </p:spPr>
        <p:txBody>
          <a:bodyPr/>
          <a:lstStyle/>
          <a:p>
            <a:r>
              <a:rPr lang="en-US" altLang="en-US" sz="2800" dirty="0" smtClean="0"/>
              <a:t>Most frequent winter related injures</a:t>
            </a:r>
          </a:p>
          <a:p>
            <a:r>
              <a:rPr lang="en-US" altLang="en-US" sz="2800" dirty="0" smtClean="0"/>
              <a:t>Cold Weather Safety</a:t>
            </a:r>
          </a:p>
          <a:p>
            <a:r>
              <a:rPr lang="en-US" altLang="en-US" sz="2800" dirty="0" smtClean="0"/>
              <a:t>Snow Removal</a:t>
            </a:r>
            <a:endParaRPr lang="en-US" altLang="en-US" sz="2800" dirty="0"/>
          </a:p>
          <a:p>
            <a:r>
              <a:rPr lang="en-US" altLang="en-US" sz="2800" dirty="0" smtClean="0"/>
              <a:t>Equipment Safety</a:t>
            </a:r>
          </a:p>
          <a:p>
            <a:r>
              <a:rPr lang="en-US" altLang="en-US" sz="2800" dirty="0" smtClean="0"/>
              <a:t>Unusual Incidents</a:t>
            </a:r>
          </a:p>
        </p:txBody>
      </p:sp>
      <p:sp>
        <p:nvSpPr>
          <p:cNvPr id="133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99F3AA7E-D7AA-0B4D-83B7-034F7206C277}" type="slidenum">
              <a:rPr lang="en-US" altLang="en-US" sz="1400"/>
              <a:pPr eaLnBrk="1" hangingPunct="1"/>
              <a:t>2</a:t>
            </a:fld>
            <a:endParaRPr lang="en-US" altLang="en-US" sz="140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1">
              <a:lumMod val="50000"/>
            </a:schemeClr>
          </a:solidFill>
        </p:grpSpPr>
        <p:sp>
          <p:nvSpPr>
            <p:cNvPr id="6" name="Rectangle 5"/>
            <p:cNvSpPr/>
            <p:nvPr/>
          </p:nvSpPr>
          <p:spPr bwMode="auto">
            <a:xfrm>
              <a:off x="0" y="0"/>
              <a:ext cx="9144000" cy="762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3733800" y="304800"/>
              <a:ext cx="52578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800" dirty="0" smtClean="0">
                  <a:solidFill>
                    <a:schemeClr val="bg1"/>
                  </a:solidFill>
                </a:rPr>
                <a:t>Specializing in Workers’ Compensation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0" y="762000"/>
              <a:ext cx="838200" cy="6096000"/>
            </a:xfrm>
            <a:prstGeom prst="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i="0" u="none" strike="noStrike" normalizeH="0" baseline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48757"/>
              <a:ext cx="870963" cy="642578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08728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 smtClean="0"/>
              <a:t>Snow Removal - Plowing</a:t>
            </a:r>
            <a:endParaRPr lang="en-US" altLang="en-US" sz="4800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19200" y="18288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•"/>
            </a:pPr>
            <a:endParaRPr lang="en-US" altLang="en-US" sz="2800" dirty="0"/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17B1B16-D732-CB45-A751-D1FE69E58F60}" type="slidenum">
              <a:rPr lang="en-US" altLang="en-US" sz="1400"/>
              <a:pPr eaLnBrk="1" hangingPunct="1"/>
              <a:t>20</a:t>
            </a:fld>
            <a:endParaRPr lang="en-US" altLang="en-US" sz="140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1">
              <a:lumMod val="50000"/>
            </a:schemeClr>
          </a:solidFill>
        </p:grpSpPr>
        <p:sp>
          <p:nvSpPr>
            <p:cNvPr id="6" name="Rectangle 5"/>
            <p:cNvSpPr/>
            <p:nvPr/>
          </p:nvSpPr>
          <p:spPr bwMode="auto">
            <a:xfrm>
              <a:off x="0" y="0"/>
              <a:ext cx="9144000" cy="762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3733800" y="304800"/>
              <a:ext cx="52578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800" dirty="0" smtClean="0">
                  <a:solidFill>
                    <a:schemeClr val="bg1"/>
                  </a:solidFill>
                </a:rPr>
                <a:t>Specializing in Workers’ Compensation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0" y="762000"/>
              <a:ext cx="838200" cy="6096000"/>
            </a:xfrm>
            <a:prstGeom prst="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i="0" u="none" strike="noStrike" normalizeH="0" baseline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48757"/>
              <a:ext cx="870963" cy="642578"/>
            </a:xfrm>
            <a:prstGeom prst="rect">
              <a:avLst/>
            </a:prstGeom>
            <a:grpFill/>
          </p:spPr>
        </p:pic>
      </p:grpSp>
      <p:sp>
        <p:nvSpPr>
          <p:cNvPr id="2" name="Rectangle 1"/>
          <p:cNvSpPr/>
          <p:nvPr/>
        </p:nvSpPr>
        <p:spPr>
          <a:xfrm>
            <a:off x="1371600" y="1828800"/>
            <a:ext cx="7010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Equipment in good order and serviceable.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Employees familiar with equipment operation.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Operators familiar with routes and road contours.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Problem areas from previous years.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Safe snow plow installation.</a:t>
            </a:r>
          </a:p>
        </p:txBody>
      </p:sp>
    </p:spTree>
    <p:extLst>
      <p:ext uri="{BB962C8B-B14F-4D97-AF65-F5344CB8AC3E}">
        <p14:creationId xmlns:p14="http://schemas.microsoft.com/office/powerpoint/2010/main" val="1138543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Unusual Incidents</a:t>
            </a:r>
            <a:endParaRPr lang="en-US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990600" y="2514600"/>
            <a:ext cx="7772400" cy="1600200"/>
          </a:xfrm>
        </p:spPr>
        <p:txBody>
          <a:bodyPr/>
          <a:lstStyle/>
          <a:p>
            <a:r>
              <a:rPr lang="en-US" altLang="en-US" dirty="0" smtClean="0"/>
              <a:t>Crushing injuries</a:t>
            </a:r>
          </a:p>
          <a:p>
            <a:r>
              <a:rPr lang="en-US" altLang="en-US" dirty="0" smtClean="0"/>
              <a:t>Plow blade removal</a:t>
            </a:r>
          </a:p>
        </p:txBody>
      </p:sp>
      <p:sp>
        <p:nvSpPr>
          <p:cNvPr id="133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99F3AA7E-D7AA-0B4D-83B7-034F7206C277}" type="slidenum">
              <a:rPr lang="en-US" altLang="en-US" sz="1400"/>
              <a:pPr eaLnBrk="1" hangingPunct="1"/>
              <a:t>21</a:t>
            </a:fld>
            <a:endParaRPr lang="en-US" altLang="en-US" sz="140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1">
              <a:lumMod val="50000"/>
            </a:schemeClr>
          </a:solidFill>
        </p:grpSpPr>
        <p:sp>
          <p:nvSpPr>
            <p:cNvPr id="6" name="Rectangle 5"/>
            <p:cNvSpPr/>
            <p:nvPr/>
          </p:nvSpPr>
          <p:spPr bwMode="auto">
            <a:xfrm>
              <a:off x="0" y="0"/>
              <a:ext cx="9144000" cy="762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3733800" y="304800"/>
              <a:ext cx="52578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800" dirty="0" smtClean="0">
                  <a:solidFill>
                    <a:schemeClr val="bg1"/>
                  </a:solidFill>
                </a:rPr>
                <a:t>Specializing in Workers’ Compensation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0" y="762000"/>
              <a:ext cx="838200" cy="6096000"/>
            </a:xfrm>
            <a:prstGeom prst="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i="0" u="none" strike="noStrike" normalizeH="0" baseline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48757"/>
              <a:ext cx="870963" cy="642578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75328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838200" y="2133600"/>
            <a:ext cx="7772400" cy="1143000"/>
          </a:xfrm>
        </p:spPr>
        <p:txBody>
          <a:bodyPr/>
          <a:lstStyle/>
          <a:p>
            <a:r>
              <a:rPr lang="en-US" altLang="en-US"/>
              <a:t>Questions &amp; Discussion</a:t>
            </a:r>
          </a:p>
        </p:txBody>
      </p:sp>
      <p:sp>
        <p:nvSpPr>
          <p:cNvPr id="6144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E3A4D477-A6DF-7E46-9827-8D8107EBABFF}" type="slidenum">
              <a:rPr lang="en-US" altLang="en-US" sz="1400"/>
              <a:pPr eaLnBrk="1" hangingPunct="1"/>
              <a:t>22</a:t>
            </a:fld>
            <a:endParaRPr lang="en-US" altLang="en-US" sz="140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0" y="0"/>
              <a:ext cx="9144000" cy="76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33800" y="304800"/>
              <a:ext cx="525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800" dirty="0" smtClean="0">
                  <a:solidFill>
                    <a:schemeClr val="bg1"/>
                  </a:solidFill>
                </a:rPr>
                <a:t>Specializing in Workers’ Compensation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762000"/>
              <a:ext cx="838200" cy="6096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i="0" u="none" strike="noStrike" normalizeH="0" baseline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48757"/>
              <a:ext cx="870963" cy="6425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 smtClean="0"/>
              <a:t>Most Frequent Injuries</a:t>
            </a:r>
            <a:endParaRPr lang="en-US" altLang="en-US" sz="4800" dirty="0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219200" y="2133599"/>
            <a:ext cx="6019800" cy="388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 sz="2800" dirty="0" smtClean="0"/>
              <a:t>Slips &amp; Falls:</a:t>
            </a:r>
            <a:endParaRPr lang="en-US" altLang="en-US" sz="2800" dirty="0"/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–"/>
            </a:pPr>
            <a:r>
              <a:rPr lang="en-US" altLang="en-US" dirty="0" smtClean="0"/>
              <a:t>Mounting/dismounting </a:t>
            </a:r>
            <a:r>
              <a:rPr lang="en-US" altLang="en-US" dirty="0"/>
              <a:t>e</a:t>
            </a:r>
            <a:r>
              <a:rPr lang="en-US" altLang="en-US" dirty="0" smtClean="0"/>
              <a:t>quipment</a:t>
            </a:r>
            <a:endParaRPr lang="en-US" altLang="en-US" dirty="0"/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–"/>
            </a:pPr>
            <a:r>
              <a:rPr lang="en-US" altLang="en-US" dirty="0" smtClean="0"/>
              <a:t>Walking/running</a:t>
            </a:r>
            <a:endParaRPr lang="en-US" altLang="en-US" dirty="0"/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–"/>
            </a:pPr>
            <a:r>
              <a:rPr lang="en-US" altLang="en-US" dirty="0" smtClean="0"/>
              <a:t>Slippery surfaces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dirty="0" smtClean="0"/>
              <a:t>Strains &amp; Sprains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–"/>
            </a:pPr>
            <a:r>
              <a:rPr lang="en-US" altLang="en-US" dirty="0" smtClean="0"/>
              <a:t>Snow shoveling/removal</a:t>
            </a:r>
            <a:endParaRPr lang="en-US" altLang="en-US" dirty="0"/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–"/>
            </a:pPr>
            <a:r>
              <a:rPr lang="en-US" altLang="en-US" dirty="0" smtClean="0"/>
              <a:t>Plow installation/removal</a:t>
            </a:r>
            <a:endParaRPr lang="en-US" altLang="en-US" dirty="0"/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1434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C1998565-E784-CC4D-8BB3-16A3B3E2E96C}" type="slidenum">
              <a:rPr lang="en-US" altLang="en-US" sz="1400"/>
              <a:pPr eaLnBrk="1" hangingPunct="1"/>
              <a:t>3</a:t>
            </a:fld>
            <a:endParaRPr lang="en-US" altLang="en-US" sz="140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1">
              <a:lumMod val="50000"/>
            </a:schemeClr>
          </a:solidFill>
        </p:grpSpPr>
        <p:sp>
          <p:nvSpPr>
            <p:cNvPr id="6" name="Rectangle 5"/>
            <p:cNvSpPr/>
            <p:nvPr/>
          </p:nvSpPr>
          <p:spPr bwMode="auto">
            <a:xfrm>
              <a:off x="0" y="0"/>
              <a:ext cx="9144000" cy="762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3733800" y="304800"/>
              <a:ext cx="52578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800" dirty="0" smtClean="0">
                  <a:solidFill>
                    <a:schemeClr val="bg1"/>
                  </a:solidFill>
                </a:rPr>
                <a:t>Specializing in Workers’ Compensation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0" y="762000"/>
              <a:ext cx="838200" cy="6096000"/>
            </a:xfrm>
            <a:prstGeom prst="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i="0" u="none" strike="noStrike" normalizeH="0" baseline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48757"/>
              <a:ext cx="870963" cy="642578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 smtClean="0"/>
              <a:t>Cold Weather Safety</a:t>
            </a:r>
            <a:endParaRPr lang="en-US" altLang="en-US" sz="48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7772400" cy="3124200"/>
          </a:xfrm>
        </p:spPr>
        <p:txBody>
          <a:bodyPr/>
          <a:lstStyle/>
          <a:p>
            <a:pPr>
              <a:buClr>
                <a:schemeClr val="tx1"/>
              </a:buClr>
              <a:buFont typeface="Wingdings 2" charset="0"/>
              <a:buNone/>
            </a:pPr>
            <a:endParaRPr lang="en-US" altLang="en-US"/>
          </a:p>
          <a:p>
            <a:pPr>
              <a:buClr>
                <a:schemeClr val="tx1"/>
              </a:buClr>
              <a:buFont typeface="Wingdings 2" charset="0"/>
              <a:buChar char="Ä"/>
            </a:pPr>
            <a:endParaRPr lang="en-US" alt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62000" y="1981200"/>
            <a:ext cx="7543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CC0000"/>
              </a:buClr>
              <a:buSzPct val="80000"/>
              <a:buFont typeface="Wingdings" charset="0"/>
              <a:buChar char="l"/>
            </a:pPr>
            <a:endParaRPr lang="en-US" altLang="en-US" b="1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914400" y="2133600"/>
            <a:ext cx="7543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en-US" altLang="en-US" b="1"/>
          </a:p>
        </p:txBody>
      </p:sp>
      <p:sp>
        <p:nvSpPr>
          <p:cNvPr id="153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B3560182-E63C-904E-B5F8-D9E92F34C8B1}" type="slidenum">
              <a:rPr lang="en-US" altLang="en-US" sz="1400"/>
              <a:pPr eaLnBrk="1" hangingPunct="1"/>
              <a:t>4</a:t>
            </a:fld>
            <a:endParaRPr lang="en-US" altLang="en-US" sz="140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1">
              <a:lumMod val="50000"/>
            </a:schemeClr>
          </a:solidFill>
        </p:grpSpPr>
        <p:sp>
          <p:nvSpPr>
            <p:cNvPr id="9" name="Rectangle 8"/>
            <p:cNvSpPr/>
            <p:nvPr/>
          </p:nvSpPr>
          <p:spPr bwMode="auto">
            <a:xfrm>
              <a:off x="0" y="0"/>
              <a:ext cx="9144000" cy="762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TextBox 5"/>
            <p:cNvSpPr txBox="1"/>
            <p:nvPr/>
          </p:nvSpPr>
          <p:spPr>
            <a:xfrm>
              <a:off x="3733800" y="304800"/>
              <a:ext cx="52578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800" dirty="0" smtClean="0">
                  <a:solidFill>
                    <a:schemeClr val="bg1"/>
                  </a:solidFill>
                </a:rPr>
                <a:t>Specializing in Workers’ Compensation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0" y="762000"/>
              <a:ext cx="838200" cy="6096000"/>
            </a:xfrm>
            <a:prstGeom prst="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i="0" u="none" strike="noStrike" normalizeH="0" baseline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48757"/>
              <a:ext cx="870963" cy="642578"/>
            </a:xfrm>
            <a:prstGeom prst="rect">
              <a:avLst/>
            </a:prstGeom>
            <a:grpFill/>
          </p:spPr>
        </p:pic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47" y="1828800"/>
            <a:ext cx="7136251" cy="441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 smtClean="0"/>
              <a:t>Cold Weather Safety</a:t>
            </a:r>
            <a:endParaRPr lang="en-US" altLang="en-US" sz="4800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19200" y="18288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Wear at least three layers:  layer 1 breaks the wind, layer 2 absorbs sweat, layer 3 draws sweat off the body.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Keep a change of clothing available, should one set get wet.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Pay special attention to your feet hands head and face.  Keep your head </a:t>
            </a:r>
            <a:r>
              <a:rPr lang="en-US" sz="2800" dirty="0" smtClean="0"/>
              <a:t>covered.</a:t>
            </a:r>
            <a:endParaRPr 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Wear footgear that protects against cold and dampness.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•"/>
            </a:pPr>
            <a:endParaRPr lang="en-US" altLang="en-US" sz="2800" dirty="0"/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17B1B16-D732-CB45-A751-D1FE69E58F60}" type="slidenum">
              <a:rPr lang="en-US" altLang="en-US" sz="1400"/>
              <a:pPr eaLnBrk="1" hangingPunct="1"/>
              <a:t>5</a:t>
            </a:fld>
            <a:endParaRPr lang="en-US" altLang="en-US" sz="140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1">
              <a:lumMod val="50000"/>
            </a:schemeClr>
          </a:solidFill>
        </p:grpSpPr>
        <p:sp>
          <p:nvSpPr>
            <p:cNvPr id="6" name="Rectangle 5"/>
            <p:cNvSpPr/>
            <p:nvPr/>
          </p:nvSpPr>
          <p:spPr bwMode="auto">
            <a:xfrm>
              <a:off x="0" y="0"/>
              <a:ext cx="9144000" cy="762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3733800" y="304800"/>
              <a:ext cx="52578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800" dirty="0" smtClean="0">
                  <a:solidFill>
                    <a:schemeClr val="bg1"/>
                  </a:solidFill>
                </a:rPr>
                <a:t>Specializing in Workers’ Compensation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0" y="762000"/>
              <a:ext cx="838200" cy="6096000"/>
            </a:xfrm>
            <a:prstGeom prst="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i="0" u="none" strike="noStrike" normalizeH="0" baseline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48757"/>
              <a:ext cx="870963" cy="642578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 smtClean="0"/>
              <a:t>Cold Weather Safety</a:t>
            </a:r>
            <a:endParaRPr lang="en-US" altLang="en-US" sz="4800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19200" y="18288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•"/>
            </a:pPr>
            <a:endParaRPr lang="en-US" altLang="en-US" sz="2800" dirty="0"/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17B1B16-D732-CB45-A751-D1FE69E58F60}" type="slidenum">
              <a:rPr lang="en-US" altLang="en-US" sz="1400"/>
              <a:pPr eaLnBrk="1" hangingPunct="1"/>
              <a:t>6</a:t>
            </a:fld>
            <a:endParaRPr lang="en-US" altLang="en-US" sz="140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1">
              <a:lumMod val="50000"/>
            </a:schemeClr>
          </a:solidFill>
        </p:grpSpPr>
        <p:sp>
          <p:nvSpPr>
            <p:cNvPr id="6" name="Rectangle 5"/>
            <p:cNvSpPr/>
            <p:nvPr/>
          </p:nvSpPr>
          <p:spPr bwMode="auto">
            <a:xfrm>
              <a:off x="0" y="0"/>
              <a:ext cx="9144000" cy="762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3733800" y="304800"/>
              <a:ext cx="52578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800" dirty="0" smtClean="0">
                  <a:solidFill>
                    <a:schemeClr val="bg1"/>
                  </a:solidFill>
                </a:rPr>
                <a:t>Specializing in Workers’ Compensation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0" y="762000"/>
              <a:ext cx="838200" cy="6096000"/>
            </a:xfrm>
            <a:prstGeom prst="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i="0" u="none" strike="noStrike" normalizeH="0" baseline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48757"/>
              <a:ext cx="870963" cy="642578"/>
            </a:xfrm>
            <a:prstGeom prst="rect">
              <a:avLst/>
            </a:prstGeom>
            <a:grpFill/>
          </p:spPr>
        </p:pic>
      </p:grpSp>
      <p:sp>
        <p:nvSpPr>
          <p:cNvPr id="2" name="Rectangle 1"/>
          <p:cNvSpPr/>
          <p:nvPr/>
        </p:nvSpPr>
        <p:spPr>
          <a:xfrm>
            <a:off x="1371600" y="2090172"/>
            <a:ext cx="7010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Consider an on-site source of </a:t>
            </a:r>
            <a:r>
              <a:rPr lang="en-US" sz="2800" dirty="0" smtClean="0"/>
              <a:t>heat.</a:t>
            </a:r>
            <a:endParaRPr lang="en-US" sz="2800" dirty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For prolonged exposures to 20</a:t>
            </a:r>
            <a:r>
              <a:rPr lang="en-US" sz="2800" baseline="30000" dirty="0"/>
              <a:t>0 </a:t>
            </a:r>
            <a:r>
              <a:rPr lang="en-US" sz="2800" dirty="0"/>
              <a:t>F or less, consider a heated </a:t>
            </a:r>
            <a:r>
              <a:rPr lang="en-US" sz="2800" dirty="0" smtClean="0"/>
              <a:t>shelter.</a:t>
            </a:r>
            <a:endParaRPr lang="en-US" sz="2800" dirty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Shield work areas from drafty or windy conditions.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Do not sit or kneel on cold unprotected surfaces.</a:t>
            </a:r>
          </a:p>
        </p:txBody>
      </p:sp>
    </p:spTree>
    <p:extLst>
      <p:ext uri="{BB962C8B-B14F-4D97-AF65-F5344CB8AC3E}">
        <p14:creationId xmlns:p14="http://schemas.microsoft.com/office/powerpoint/2010/main" val="293819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 smtClean="0"/>
              <a:t>Cold Weather Safety</a:t>
            </a:r>
            <a:endParaRPr lang="en-US" altLang="en-US" sz="4800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19200" y="18288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•"/>
            </a:pPr>
            <a:endParaRPr lang="en-US" altLang="en-US" sz="2800" dirty="0"/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17B1B16-D732-CB45-A751-D1FE69E58F60}" type="slidenum">
              <a:rPr lang="en-US" altLang="en-US" sz="1400"/>
              <a:pPr eaLnBrk="1" hangingPunct="1"/>
              <a:t>7</a:t>
            </a:fld>
            <a:endParaRPr lang="en-US" altLang="en-US" sz="140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1">
              <a:lumMod val="50000"/>
            </a:schemeClr>
          </a:solidFill>
        </p:grpSpPr>
        <p:sp>
          <p:nvSpPr>
            <p:cNvPr id="6" name="Rectangle 5"/>
            <p:cNvSpPr/>
            <p:nvPr/>
          </p:nvSpPr>
          <p:spPr bwMode="auto">
            <a:xfrm>
              <a:off x="0" y="0"/>
              <a:ext cx="9144000" cy="762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3733800" y="304800"/>
              <a:ext cx="52578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800" dirty="0" smtClean="0">
                  <a:solidFill>
                    <a:schemeClr val="bg1"/>
                  </a:solidFill>
                </a:rPr>
                <a:t>Specializing in Workers’ Compensation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0" y="762000"/>
              <a:ext cx="838200" cy="6096000"/>
            </a:xfrm>
            <a:prstGeom prst="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i="0" u="none" strike="noStrike" normalizeH="0" baseline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48757"/>
              <a:ext cx="870963" cy="642578"/>
            </a:xfrm>
            <a:prstGeom prst="rect">
              <a:avLst/>
            </a:prstGeom>
            <a:grpFill/>
          </p:spPr>
        </p:pic>
      </p:grpSp>
      <p:sp>
        <p:nvSpPr>
          <p:cNvPr id="2" name="Rectangle 1"/>
          <p:cNvSpPr/>
          <p:nvPr/>
        </p:nvSpPr>
        <p:spPr>
          <a:xfrm>
            <a:off x="1371600" y="1836954"/>
            <a:ext cx="7315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Take extra work breaks as necessary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Avoid activities that lead to heavy perspiration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Work indoors if possible during the coldest days; when outside, selects the warmest part of the day.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Prevent dehydration by drinking warm, sweet, caffeine-free, non-alcoholic drinks or soup.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Avoid working alone in very cold weather.  Use a buddy system.</a:t>
            </a:r>
          </a:p>
        </p:txBody>
      </p:sp>
    </p:spTree>
    <p:extLst>
      <p:ext uri="{BB962C8B-B14F-4D97-AF65-F5344CB8AC3E}">
        <p14:creationId xmlns:p14="http://schemas.microsoft.com/office/powerpoint/2010/main" val="3660684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 smtClean="0"/>
              <a:t>Cold Weather Safety</a:t>
            </a:r>
            <a:endParaRPr lang="en-US" altLang="en-US" sz="4800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19200" y="18288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•"/>
            </a:pPr>
            <a:endParaRPr lang="en-US" altLang="en-US" sz="2800" dirty="0"/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17B1B16-D732-CB45-A751-D1FE69E58F60}" type="slidenum">
              <a:rPr lang="en-US" altLang="en-US" sz="1400"/>
              <a:pPr eaLnBrk="1" hangingPunct="1"/>
              <a:t>8</a:t>
            </a:fld>
            <a:endParaRPr lang="en-US" altLang="en-US" sz="140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1">
              <a:lumMod val="50000"/>
            </a:schemeClr>
          </a:solidFill>
        </p:grpSpPr>
        <p:sp>
          <p:nvSpPr>
            <p:cNvPr id="6" name="Rectangle 5"/>
            <p:cNvSpPr/>
            <p:nvPr/>
          </p:nvSpPr>
          <p:spPr bwMode="auto">
            <a:xfrm>
              <a:off x="0" y="0"/>
              <a:ext cx="9144000" cy="762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3733800" y="304800"/>
              <a:ext cx="52578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800" dirty="0" smtClean="0">
                  <a:solidFill>
                    <a:schemeClr val="bg1"/>
                  </a:solidFill>
                </a:rPr>
                <a:t>Specializing in Workers’ Compensation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0" y="762000"/>
              <a:ext cx="838200" cy="6096000"/>
            </a:xfrm>
            <a:prstGeom prst="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i="0" u="none" strike="noStrike" normalizeH="0" baseline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48757"/>
              <a:ext cx="870963" cy="642578"/>
            </a:xfrm>
            <a:prstGeom prst="rect">
              <a:avLst/>
            </a:prstGeom>
            <a:grpFill/>
          </p:spPr>
        </p:pic>
      </p:grpSp>
      <p:sp>
        <p:nvSpPr>
          <p:cNvPr id="2" name="Rectangle 1"/>
          <p:cNvSpPr/>
          <p:nvPr/>
        </p:nvSpPr>
        <p:spPr>
          <a:xfrm>
            <a:off x="1371600" y="2090172"/>
            <a:ext cx="7010400" cy="262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Recognize the signs and symptoms of cold weather injuries:</a:t>
            </a:r>
            <a:endParaRPr lang="en-US" sz="3200" dirty="0"/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–"/>
            </a:pPr>
            <a:r>
              <a:rPr lang="en-US" altLang="en-US" sz="2800" dirty="0" smtClean="0"/>
              <a:t>Frostbite</a:t>
            </a:r>
            <a:endParaRPr lang="en-US" altLang="en-US" sz="2800" dirty="0"/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–"/>
            </a:pPr>
            <a:r>
              <a:rPr lang="en-US" altLang="en-US" sz="2800" dirty="0" smtClean="0"/>
              <a:t>Hypothermia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–"/>
            </a:pPr>
            <a:r>
              <a:rPr lang="en-US" altLang="en-US" sz="2800" dirty="0" smtClean="0"/>
              <a:t>Fatigue/reduced awareness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60684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 smtClean="0"/>
              <a:t>Snow Removal - Shoveling</a:t>
            </a:r>
            <a:endParaRPr lang="en-US" altLang="en-US" sz="4800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19200" y="18288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•"/>
            </a:pPr>
            <a:endParaRPr lang="en-US" altLang="en-US" sz="2800" dirty="0"/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17B1B16-D732-CB45-A751-D1FE69E58F60}" type="slidenum">
              <a:rPr lang="en-US" altLang="en-US" sz="1400"/>
              <a:pPr eaLnBrk="1" hangingPunct="1"/>
              <a:t>9</a:t>
            </a:fld>
            <a:endParaRPr lang="en-US" altLang="en-US" sz="140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1">
              <a:lumMod val="50000"/>
            </a:schemeClr>
          </a:solidFill>
        </p:grpSpPr>
        <p:sp>
          <p:nvSpPr>
            <p:cNvPr id="6" name="Rectangle 5"/>
            <p:cNvSpPr/>
            <p:nvPr/>
          </p:nvSpPr>
          <p:spPr bwMode="auto">
            <a:xfrm>
              <a:off x="0" y="0"/>
              <a:ext cx="9144000" cy="762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3733800" y="304800"/>
              <a:ext cx="52578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800" dirty="0" smtClean="0">
                  <a:solidFill>
                    <a:schemeClr val="bg1"/>
                  </a:solidFill>
                </a:rPr>
                <a:t>Specializing in Workers’ Compensation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0" y="762000"/>
              <a:ext cx="838200" cy="6096000"/>
            </a:xfrm>
            <a:prstGeom prst="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i="0" u="none" strike="noStrike" normalizeH="0" baseline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48757"/>
              <a:ext cx="870963" cy="642578"/>
            </a:xfrm>
            <a:prstGeom prst="rect">
              <a:avLst/>
            </a:prstGeom>
            <a:grpFill/>
          </p:spPr>
        </p:pic>
      </p:grpSp>
      <p:sp>
        <p:nvSpPr>
          <p:cNvPr id="2" name="Rectangle 1"/>
          <p:cNvSpPr/>
          <p:nvPr/>
        </p:nvSpPr>
        <p:spPr>
          <a:xfrm>
            <a:off x="1371600" y="2090172"/>
            <a:ext cx="7010400" cy="213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Concerns related to shoveling: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–"/>
            </a:pPr>
            <a:r>
              <a:rPr lang="en-US" altLang="en-US" sz="2800" dirty="0" smtClean="0"/>
              <a:t>Heart attack</a:t>
            </a:r>
            <a:endParaRPr lang="en-US" altLang="en-US" sz="2800" dirty="0"/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–"/>
            </a:pPr>
            <a:r>
              <a:rPr lang="en-US" altLang="en-US" sz="2800" dirty="0" smtClean="0"/>
              <a:t>Strains &amp; sprains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–"/>
            </a:pPr>
            <a:r>
              <a:rPr lang="en-US" altLang="en-US" sz="2800" dirty="0" smtClean="0"/>
              <a:t>Slips &amp; falls</a:t>
            </a:r>
          </a:p>
        </p:txBody>
      </p:sp>
    </p:spTree>
    <p:extLst>
      <p:ext uri="{BB962C8B-B14F-4D97-AF65-F5344CB8AC3E}">
        <p14:creationId xmlns:p14="http://schemas.microsoft.com/office/powerpoint/2010/main" val="155549560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Settings\dottavi.CCMSI\Application Data\Microsoft\Templates\Blank.pot</Template>
  <TotalTime>3638</TotalTime>
  <Words>787</Words>
  <Application>Microsoft Office PowerPoint</Application>
  <PresentationFormat>On-screen Show (4:3)</PresentationFormat>
  <Paragraphs>178</Paragraphs>
  <Slides>22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Times New Roman</vt:lpstr>
      <vt:lpstr>Wingdings</vt:lpstr>
      <vt:lpstr>Wingdings 2</vt:lpstr>
      <vt:lpstr>Blank</vt:lpstr>
      <vt:lpstr>Photo Editor Photo</vt:lpstr>
      <vt:lpstr>Winter Safety Issues</vt:lpstr>
      <vt:lpstr>Agenda</vt:lpstr>
      <vt:lpstr>Most Frequent Injuries</vt:lpstr>
      <vt:lpstr>Cold Weather Safety</vt:lpstr>
      <vt:lpstr>Cold Weather Safety</vt:lpstr>
      <vt:lpstr>Cold Weather Safety</vt:lpstr>
      <vt:lpstr>Cold Weather Safety</vt:lpstr>
      <vt:lpstr>Cold Weather Safety</vt:lpstr>
      <vt:lpstr>Snow Removal - Shoveling</vt:lpstr>
      <vt:lpstr>Snow Removal - Shoveling</vt:lpstr>
      <vt:lpstr>Snow Removal - Shoveling</vt:lpstr>
      <vt:lpstr>Snow Removal - Shoveling</vt:lpstr>
      <vt:lpstr>Snow Removal - Shoveling</vt:lpstr>
      <vt:lpstr>Snow Removal - Plowing</vt:lpstr>
      <vt:lpstr>Snow Removal – Other Areas</vt:lpstr>
      <vt:lpstr>Snow Removal – Salt or Sand?</vt:lpstr>
      <vt:lpstr>Snow Removal – Wet Floor Cleanup</vt:lpstr>
      <vt:lpstr>Snow Removal - Building Entrances</vt:lpstr>
      <vt:lpstr>Equipment Safety</vt:lpstr>
      <vt:lpstr>Snow Removal - Plowing</vt:lpstr>
      <vt:lpstr>Unusual Incidents</vt:lpstr>
      <vt:lpstr>Questions &amp; Discussion</vt:lpstr>
    </vt:vector>
  </TitlesOfParts>
  <Company>CCMSI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Massachusetts Right-to-Know Law</dc:title>
  <dc:creator>CCMSI</dc:creator>
  <cp:lastModifiedBy>Tim McGuire</cp:lastModifiedBy>
  <cp:revision>260</cp:revision>
  <cp:lastPrinted>2016-09-30T12:32:16Z</cp:lastPrinted>
  <dcterms:created xsi:type="dcterms:W3CDTF">2003-11-25T16:14:52Z</dcterms:created>
  <dcterms:modified xsi:type="dcterms:W3CDTF">2023-11-01T20:21:56Z</dcterms:modified>
</cp:coreProperties>
</file>